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88" r:id="rId2"/>
    <p:sldId id="347" r:id="rId3"/>
    <p:sldId id="371" r:id="rId4"/>
    <p:sldId id="382" r:id="rId5"/>
    <p:sldId id="372" r:id="rId6"/>
    <p:sldId id="381" r:id="rId7"/>
    <p:sldId id="373" r:id="rId8"/>
    <p:sldId id="376" r:id="rId9"/>
    <p:sldId id="377" r:id="rId10"/>
    <p:sldId id="378" r:id="rId11"/>
    <p:sldId id="379" r:id="rId12"/>
    <p:sldId id="3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1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87F4F-E946-4016-9849-4D30DEA1F5B6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C27DE-2A12-4AA8-8003-8570F28EE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4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89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2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69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261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8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7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261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349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467600" cy="1371600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Reabsorption &amp; secretion </a:t>
            </a:r>
            <a:br>
              <a:rPr lang="en-US" sz="5400" b="1" dirty="0" smtClean="0">
                <a:solidFill>
                  <a:srgbClr val="FFFF00"/>
                </a:solidFill>
              </a:rPr>
            </a:br>
            <a:r>
              <a:rPr lang="en-US" sz="5400" b="1" dirty="0" smtClean="0">
                <a:solidFill>
                  <a:srgbClr val="FFFF00"/>
                </a:solidFill>
              </a:rPr>
              <a:t>Part - III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8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6940"/>
            <a:ext cx="8610600" cy="6049963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2800" b="1" u="sng" dirty="0" smtClean="0">
                <a:latin typeface="Times New Roman"/>
                <a:ea typeface="Gungsuh"/>
              </a:rPr>
              <a:t> 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SzPts val="1400"/>
              <a:buFont typeface="Wingdings"/>
              <a:buChar char=""/>
            </a:pPr>
            <a:endParaRPr lang="en-US" sz="3600" dirty="0">
              <a:effectLst/>
              <a:latin typeface="Times New Roman"/>
              <a:ea typeface="SimSun"/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90167"/>
            <a:ext cx="8001000" cy="1395638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altLang="ar-SA" sz="3200" b="1" u="sng" dirty="0">
                <a:solidFill>
                  <a:srgbClr val="FFFF00"/>
                </a:solidFill>
                <a:latin typeface="Bookman Old Style" pitchFamily="18" charset="0"/>
                <a:ea typeface="Gungsuh" pitchFamily="18" charset="-127"/>
                <a:cs typeface="Arial" pitchFamily="34" charset="0"/>
              </a:rPr>
              <a:t>FACTORS AFFECTING </a:t>
            </a:r>
            <a:r>
              <a:rPr lang="en-GB" altLang="ar-SA" sz="3200" b="1" u="sng" dirty="0" smtClean="0">
                <a:solidFill>
                  <a:srgbClr val="FFFF00"/>
                </a:solidFill>
                <a:latin typeface="Bookman Old Style" pitchFamily="18" charset="0"/>
                <a:ea typeface="Gungsuh" pitchFamily="18" charset="-127"/>
                <a:cs typeface="Arial" pitchFamily="34" charset="0"/>
              </a:rPr>
              <a:t/>
            </a:r>
            <a:br>
              <a:rPr lang="en-GB" altLang="ar-SA" sz="3200" b="1" u="sng" dirty="0" smtClean="0">
                <a:solidFill>
                  <a:srgbClr val="FFFF00"/>
                </a:solidFill>
                <a:latin typeface="Bookman Old Style" pitchFamily="18" charset="0"/>
                <a:ea typeface="Gungsuh" pitchFamily="18" charset="-127"/>
                <a:cs typeface="Arial" pitchFamily="34" charset="0"/>
              </a:rPr>
            </a:br>
            <a:r>
              <a:rPr lang="en-GB" altLang="ar-SA" sz="3200" b="1" u="sng" dirty="0" smtClean="0">
                <a:solidFill>
                  <a:srgbClr val="FFFF00"/>
                </a:solidFill>
                <a:latin typeface="Bookman Old Style" pitchFamily="18" charset="0"/>
                <a:ea typeface="Gungsuh" pitchFamily="18" charset="-127"/>
                <a:cs typeface="Arial" pitchFamily="34" charset="0"/>
              </a:rPr>
              <a:t>H</a:t>
            </a:r>
            <a:r>
              <a:rPr lang="en-GB" altLang="ar-SA" sz="3200" b="1" u="sng" baseline="30000" dirty="0">
                <a:solidFill>
                  <a:srgbClr val="FFFF00"/>
                </a:solidFill>
                <a:latin typeface="Bookman Old Style" pitchFamily="18" charset="0"/>
                <a:ea typeface="Gungsuh" pitchFamily="18" charset="-127"/>
                <a:cs typeface="Arial" pitchFamily="34" charset="0"/>
              </a:rPr>
              <a:t>+</a:t>
            </a:r>
            <a:r>
              <a:rPr lang="en-GB" altLang="ar-SA" sz="3200" b="1" u="sng" dirty="0">
                <a:solidFill>
                  <a:srgbClr val="FFFF00"/>
                </a:solidFill>
                <a:latin typeface="Bookman Old Style" pitchFamily="18" charset="0"/>
                <a:ea typeface="Gungsuh" pitchFamily="18" charset="-127"/>
                <a:cs typeface="Arial" pitchFamily="34" charset="0"/>
              </a:rPr>
              <a:t> SECRETION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736868"/>
              </p:ext>
            </p:extLst>
          </p:nvPr>
        </p:nvGraphicFramePr>
        <p:xfrm>
          <a:off x="457200" y="2362200"/>
          <a:ext cx="8343900" cy="3556696"/>
        </p:xfrm>
        <a:graphic>
          <a:graphicData uri="http://schemas.openxmlformats.org/drawingml/2006/table">
            <a:tbl>
              <a:tblPr firstRow="1" firstCol="1" bandRow="1"/>
              <a:tblGrid>
                <a:gridCol w="3242653"/>
                <a:gridCol w="5101247"/>
              </a:tblGrid>
              <a:tr h="446402">
                <a:tc>
                  <a:txBody>
                    <a:bodyPr/>
                    <a:lstStyle/>
                    <a:p>
                      <a:pPr marL="0" marR="70485"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-1676400" algn="r"/>
                          <a:tab pos="-1219200" algn="r"/>
                        </a:tabLst>
                      </a:pPr>
                      <a:r>
                        <a:rPr lang="en-GB" sz="2400" b="1" dirty="0">
                          <a:effectLst/>
                          <a:latin typeface="Bookman Old Style"/>
                          <a:ea typeface="Gungsuh"/>
                          <a:sym typeface="Wingdings"/>
                        </a:rPr>
                        <a:t></a:t>
                      </a:r>
                      <a:r>
                        <a:rPr lang="en-GB" sz="2400" dirty="0">
                          <a:effectLst/>
                          <a:latin typeface="Bookman Old Style"/>
                          <a:ea typeface="Gungsuh"/>
                        </a:rPr>
                        <a:t> </a:t>
                      </a:r>
                      <a:r>
                        <a:rPr lang="en-GB" sz="2400" b="1" dirty="0">
                          <a:effectLst/>
                          <a:latin typeface="Bookman Old Style"/>
                          <a:ea typeface="Gungsuh"/>
                        </a:rPr>
                        <a:t>H</a:t>
                      </a:r>
                      <a:r>
                        <a:rPr lang="en-GB" sz="2400" b="1" baseline="30000" dirty="0">
                          <a:effectLst/>
                          <a:latin typeface="Bookman Old Style"/>
                          <a:ea typeface="Gungsuh"/>
                        </a:rPr>
                        <a:t>+</a:t>
                      </a:r>
                      <a:r>
                        <a:rPr lang="en-GB" sz="2400" b="1" dirty="0">
                          <a:effectLst/>
                          <a:latin typeface="Bookman Old Style"/>
                          <a:ea typeface="Gungsuh"/>
                        </a:rPr>
                        <a:t> secretion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0485" algn="ctr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-1676400" algn="r"/>
                          <a:tab pos="-1219200" algn="r"/>
                        </a:tabLst>
                      </a:pPr>
                      <a:r>
                        <a:rPr lang="en-GB" sz="2400" b="1" dirty="0">
                          <a:effectLst/>
                          <a:latin typeface="Bookman Old Style"/>
                          <a:ea typeface="Gungsuh"/>
                          <a:sym typeface="Wingdings"/>
                        </a:rPr>
                        <a:t></a:t>
                      </a:r>
                      <a:r>
                        <a:rPr lang="en-GB" sz="2400" dirty="0">
                          <a:effectLst/>
                          <a:latin typeface="Bookman Old Style"/>
                          <a:ea typeface="Gungsuh"/>
                        </a:rPr>
                        <a:t> </a:t>
                      </a:r>
                      <a:r>
                        <a:rPr lang="en-GB" sz="2400" b="1" dirty="0">
                          <a:effectLst/>
                          <a:latin typeface="Bookman Old Style"/>
                          <a:ea typeface="Gungsuh"/>
                        </a:rPr>
                        <a:t>H</a:t>
                      </a:r>
                      <a:r>
                        <a:rPr lang="en-GB" sz="2400" b="1" baseline="30000" dirty="0">
                          <a:effectLst/>
                          <a:latin typeface="Bookman Old Style"/>
                          <a:ea typeface="Gungsuh"/>
                        </a:rPr>
                        <a:t>+</a:t>
                      </a:r>
                      <a:r>
                        <a:rPr lang="en-GB" sz="2400" b="1" dirty="0">
                          <a:effectLst/>
                          <a:latin typeface="Bookman Old Style"/>
                          <a:ea typeface="Gungsuh"/>
                        </a:rPr>
                        <a:t> secretion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3998">
                <a:tc>
                  <a:txBody>
                    <a:bodyPr/>
                    <a:lstStyle/>
                    <a:p>
                      <a:pPr marL="342900" marR="73025" lvl="0" indent="-342900" algn="justLow" rtl="0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-1676400" algn="r"/>
                          <a:tab pos="-1219200" algn="r"/>
                          <a:tab pos="457200" algn="l"/>
                        </a:tabLst>
                      </a:pPr>
                      <a:r>
                        <a:rPr lang="en-GB" sz="2400" b="1" u="heavy" strike="noStrike" dirty="0" smtClean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</a:t>
                      </a:r>
                      <a:r>
                        <a:rPr lang="en-GB" sz="2400" b="1" u="heavy" strike="noStrike" dirty="0" smtClean="0">
                          <a:effectLst/>
                          <a:latin typeface="Times New Roman"/>
                          <a:ea typeface="Gungsuh"/>
                        </a:rPr>
                        <a:t> </a:t>
                      </a:r>
                      <a:r>
                        <a:rPr lang="en-GB" sz="2400" b="1" u="heavy" strike="noStrike" dirty="0">
                          <a:effectLst/>
                          <a:latin typeface="Times New Roman"/>
                          <a:ea typeface="Gungsuh"/>
                        </a:rPr>
                        <a:t>Plasma </a:t>
                      </a:r>
                      <a:r>
                        <a:rPr lang="en-GB" sz="2400" b="1" u="heavy" strike="noStrike" dirty="0" smtClean="0">
                          <a:effectLst/>
                          <a:latin typeface="Times New Roman"/>
                          <a:ea typeface="Gungsuh"/>
                        </a:rPr>
                        <a:t>CO</a:t>
                      </a:r>
                      <a:r>
                        <a:rPr lang="en-GB" sz="2400" b="1" u="heavy" strike="noStrike" baseline="-25000" dirty="0" smtClean="0">
                          <a:effectLst/>
                          <a:latin typeface="Times New Roman"/>
                          <a:ea typeface="Gungsuh"/>
                        </a:rPr>
                        <a:t>2</a:t>
                      </a:r>
                    </a:p>
                    <a:p>
                      <a:pPr marL="342900" marR="73025" lvl="0" indent="-342900" algn="justLow" rtl="0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-1676400" algn="r"/>
                          <a:tab pos="-1219200" algn="r"/>
                          <a:tab pos="457200" algn="l"/>
                        </a:tabLst>
                      </a:pPr>
                      <a:endParaRPr lang="en-GB" sz="2400" b="1" u="heavy" strike="noStrike" baseline="0" dirty="0" smtClean="0">
                        <a:effectLst/>
                        <a:latin typeface="Times New Roman"/>
                        <a:ea typeface="Gungsuh"/>
                      </a:endParaRPr>
                    </a:p>
                    <a:p>
                      <a:pPr marL="342900" marR="73025" lvl="0" indent="-342900" algn="justLow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-1676400" algn="r"/>
                          <a:tab pos="-1219200" algn="r"/>
                          <a:tab pos="457200" algn="l"/>
                        </a:tabLst>
                      </a:pPr>
                      <a:r>
                        <a:rPr lang="en-GB" sz="2400" b="1" u="heavy" strike="noStrike" dirty="0" smtClean="0">
                          <a:effectLst/>
                          <a:latin typeface="Times New Roman"/>
                          <a:ea typeface="Gungsuh"/>
                        </a:rPr>
                        <a:t>Aldosterone:</a:t>
                      </a:r>
                      <a:r>
                        <a:rPr lang="en-GB" sz="2400" b="1" u="none" strike="noStrike" dirty="0" smtClean="0">
                          <a:effectLst/>
                          <a:latin typeface="Times New Roman"/>
                          <a:ea typeface="Gungsuh"/>
                        </a:rPr>
                        <a:t> </a:t>
                      </a:r>
                      <a:endParaRPr lang="en-US" sz="2400" u="none" strike="noStrike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73025" lvl="0" indent="0" algn="justLow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1676400" algn="r"/>
                          <a:tab pos="-1219200" algn="r"/>
                        </a:tabLst>
                      </a:pPr>
                      <a:r>
                        <a:rPr lang="en-GB" sz="2400" b="1" u="none" strike="noStrike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</a:t>
                      </a:r>
                      <a:r>
                        <a:rPr lang="en-GB" sz="2400" u="none" strike="noStrike" dirty="0">
                          <a:effectLst/>
                          <a:latin typeface="Times New Roman"/>
                          <a:ea typeface="Gungsuh"/>
                        </a:rPr>
                        <a:t> Na</a:t>
                      </a:r>
                      <a:r>
                        <a:rPr lang="en-GB" sz="2400" u="none" strike="noStrike" baseline="30000" dirty="0">
                          <a:effectLst/>
                          <a:latin typeface="Times New Roman"/>
                          <a:ea typeface="Gungsuh"/>
                        </a:rPr>
                        <a:t>+</a:t>
                      </a:r>
                      <a:r>
                        <a:rPr lang="en-GB" sz="2400" u="none" strike="noStrike" dirty="0">
                          <a:effectLst/>
                          <a:latin typeface="Times New Roman"/>
                          <a:ea typeface="Gungsuh"/>
                        </a:rPr>
                        <a:t> reabsorption </a:t>
                      </a:r>
                      <a:r>
                        <a:rPr lang="en-GB" sz="2400" b="1" u="none" strike="noStrike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</a:t>
                      </a:r>
                      <a:r>
                        <a:rPr lang="en-GB" sz="2400" b="1" u="none" strike="noStrike" dirty="0">
                          <a:effectLst/>
                          <a:latin typeface="Times New Roman"/>
                          <a:ea typeface="Gungsuh"/>
                        </a:rPr>
                        <a:t> </a:t>
                      </a:r>
                      <a:r>
                        <a:rPr lang="en-GB" sz="2400" b="1" u="none" strike="noStrike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</a:t>
                      </a:r>
                      <a:r>
                        <a:rPr lang="en-GB" sz="2400" u="none" strike="noStrike" dirty="0">
                          <a:effectLst/>
                          <a:latin typeface="Times New Roman"/>
                          <a:ea typeface="Gungsuh"/>
                        </a:rPr>
                        <a:t> H</a:t>
                      </a:r>
                      <a:r>
                        <a:rPr lang="en-GB" sz="2400" u="none" strike="noStrike" baseline="30000" dirty="0">
                          <a:effectLst/>
                          <a:latin typeface="Times New Roman"/>
                          <a:ea typeface="Gungsuh"/>
                        </a:rPr>
                        <a:t>+</a:t>
                      </a:r>
                      <a:r>
                        <a:rPr lang="en-GB" sz="2400" u="none" strike="noStrike" dirty="0">
                          <a:effectLst/>
                          <a:latin typeface="Times New Roman"/>
                          <a:ea typeface="Gungsuh"/>
                        </a:rPr>
                        <a:t> secretion </a:t>
                      </a:r>
                      <a:r>
                        <a:rPr lang="en-GB" sz="2400" u="none" strike="noStrike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</a:t>
                      </a:r>
                      <a:r>
                        <a:rPr lang="en-GB" sz="2400" u="none" strike="noStrike" dirty="0">
                          <a:effectLst/>
                          <a:latin typeface="Times New Roman"/>
                          <a:ea typeface="Gungsuh"/>
                        </a:rPr>
                        <a:t> alkalosis.</a:t>
                      </a:r>
                      <a:endParaRPr lang="en-US" sz="2400" u="none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73025" lvl="0" indent="-342900" algn="justLow" rtl="0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-1676400" algn="r"/>
                          <a:tab pos="-1219200" algn="r"/>
                          <a:tab pos="457200" algn="l"/>
                        </a:tabLst>
                      </a:pPr>
                      <a:r>
                        <a:rPr lang="en-GB" sz="2400" b="1" u="heavy" dirty="0">
                          <a:effectLst/>
                          <a:latin typeface="Times New Roman"/>
                          <a:ea typeface="Gungsuh"/>
                        </a:rPr>
                        <a:t>K</a:t>
                      </a:r>
                      <a:r>
                        <a:rPr lang="en-GB" sz="2400" b="1" u="heavy" baseline="30000" dirty="0">
                          <a:effectLst/>
                          <a:latin typeface="Times New Roman"/>
                          <a:ea typeface="Gungsuh"/>
                        </a:rPr>
                        <a:t>+</a:t>
                      </a:r>
                      <a:r>
                        <a:rPr lang="en-GB" sz="2400" b="1" u="heavy" dirty="0">
                          <a:effectLst/>
                          <a:latin typeface="Times New Roman"/>
                          <a:ea typeface="Gungsuh"/>
                        </a:rPr>
                        <a:t> secretion: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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K</a:t>
                      </a:r>
                      <a:r>
                        <a:rPr lang="en-GB" sz="2400" baseline="30000" dirty="0">
                          <a:effectLst/>
                          <a:latin typeface="Times New Roman"/>
                          <a:ea typeface="Gungsuh"/>
                        </a:rPr>
                        <a:t>+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level 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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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K</a:t>
                      </a:r>
                      <a:r>
                        <a:rPr lang="en-GB" sz="2400" baseline="30000" dirty="0">
                          <a:effectLst/>
                          <a:latin typeface="Times New Roman"/>
                          <a:ea typeface="Gungsuh"/>
                        </a:rPr>
                        <a:t>+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excretion 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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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H</a:t>
                      </a:r>
                      <a:r>
                        <a:rPr lang="en-GB" sz="2400" baseline="30000" dirty="0">
                          <a:effectLst/>
                          <a:latin typeface="Times New Roman"/>
                          <a:ea typeface="Gungsuh"/>
                        </a:rPr>
                        <a:t>+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secretion 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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acidosis.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marR="73025" lvl="0" indent="-342900" algn="justLow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-1676400" algn="r"/>
                          <a:tab pos="-1219200" algn="r"/>
                          <a:tab pos="457200" algn="l"/>
                        </a:tabLst>
                      </a:pPr>
                      <a:r>
                        <a:rPr lang="en-GB" sz="2400" b="1" u="heavy" dirty="0" smtClean="0">
                          <a:effectLst/>
                          <a:latin typeface="Times New Roman"/>
                          <a:ea typeface="Gungsuh"/>
                        </a:rPr>
                        <a:t>Carbonic </a:t>
                      </a:r>
                      <a:r>
                        <a:rPr lang="en-GB" sz="2400" b="1" u="heavy" dirty="0">
                          <a:effectLst/>
                          <a:latin typeface="Times New Roman"/>
                          <a:ea typeface="Gungsuh"/>
                        </a:rPr>
                        <a:t>anhydrase </a:t>
                      </a:r>
                      <a:r>
                        <a:rPr lang="en-GB" sz="2400" b="1" u="heavy" dirty="0" smtClean="0">
                          <a:effectLst/>
                          <a:latin typeface="Times New Roman"/>
                          <a:ea typeface="Gungsuh"/>
                        </a:rPr>
                        <a:t>enzyme inhibitors</a:t>
                      </a:r>
                      <a:r>
                        <a:rPr lang="en-GB" sz="2400" dirty="0" smtClean="0">
                          <a:effectLst/>
                          <a:latin typeface="Times New Roman"/>
                          <a:ea typeface="Gungsuh"/>
                        </a:rPr>
                        <a:t> 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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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H</a:t>
                      </a:r>
                      <a:r>
                        <a:rPr lang="en-GB" sz="2400" baseline="30000" dirty="0">
                          <a:effectLst/>
                          <a:latin typeface="Times New Roman"/>
                          <a:ea typeface="Gungsuh"/>
                        </a:rPr>
                        <a:t>+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secretion 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  <a:sym typeface="Wingdings"/>
                        </a:rPr>
                        <a:t></a:t>
                      </a:r>
                      <a:r>
                        <a:rPr lang="en-GB" sz="2400" dirty="0">
                          <a:effectLst/>
                          <a:latin typeface="Times New Roman"/>
                          <a:ea typeface="Gungsuh"/>
                        </a:rPr>
                        <a:t> acidosis</a:t>
                      </a:r>
                      <a:r>
                        <a:rPr lang="en-GB" sz="2400" dirty="0" smtClean="0">
                          <a:effectLst/>
                          <a:latin typeface="Times New Roman"/>
                          <a:ea typeface="Gungsuh"/>
                        </a:rPr>
                        <a:t>.</a:t>
                      </a:r>
                    </a:p>
                    <a:p>
                      <a:pPr marL="0" marR="73025" lvl="0" indent="0" algn="justLow">
                        <a:lnSpc>
                          <a:spcPct val="12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1676400" algn="r"/>
                          <a:tab pos="-1219200" algn="r"/>
                          <a:tab pos="457200" algn="l"/>
                        </a:tabLst>
                      </a:pP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6940"/>
            <a:ext cx="8610600" cy="6049963"/>
          </a:xfrm>
        </p:spPr>
        <p:txBody>
          <a:bodyPr>
            <a:normAutofit fontScale="92500" lnSpcReduction="20000"/>
          </a:bodyPr>
          <a:lstStyle/>
          <a:p>
            <a:pPr marL="76200">
              <a:lnSpc>
                <a:spcPct val="15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2800" b="1" dirty="0" smtClean="0">
                <a:latin typeface="Cambria"/>
                <a:ea typeface="Gungsuh"/>
              </a:rPr>
              <a:t>Slow </a:t>
            </a:r>
            <a:r>
              <a:rPr lang="en-GB" sz="2800" b="1" dirty="0">
                <a:latin typeface="Cambria"/>
                <a:ea typeface="Gungsuh"/>
              </a:rPr>
              <a:t>mech</a:t>
            </a:r>
            <a:r>
              <a:rPr lang="en-GB" sz="2800" b="1" dirty="0" smtClean="0">
                <a:latin typeface="Cambria"/>
                <a:ea typeface="Gungsuh"/>
              </a:rPr>
              <a:t>. </a:t>
            </a:r>
            <a:endParaRPr lang="en-US" sz="2800" dirty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b="1" dirty="0">
                <a:latin typeface="Cambria"/>
                <a:ea typeface="Times New Roman"/>
              </a:rPr>
              <a:t>Hours to days.</a:t>
            </a:r>
            <a:endParaRPr lang="en-US" sz="2400" dirty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dirty="0">
                <a:latin typeface="Cambria"/>
                <a:ea typeface="Times New Roman"/>
              </a:rPr>
              <a:t>It is </a:t>
            </a:r>
            <a:r>
              <a:rPr lang="en-US" sz="2800" b="1" dirty="0">
                <a:latin typeface="Cambria"/>
                <a:ea typeface="Times New Roman"/>
              </a:rPr>
              <a:t>the final</a:t>
            </a:r>
            <a:r>
              <a:rPr lang="en-US" sz="2800" dirty="0">
                <a:latin typeface="Cambria"/>
                <a:ea typeface="Times New Roman"/>
              </a:rPr>
              <a:t> and </a:t>
            </a:r>
            <a:r>
              <a:rPr lang="en-US" sz="2800" b="1" dirty="0">
                <a:latin typeface="Cambria"/>
                <a:ea typeface="Times New Roman"/>
              </a:rPr>
              <a:t>most important</a:t>
            </a:r>
            <a:r>
              <a:rPr lang="en-US" sz="2800" dirty="0">
                <a:latin typeface="Cambria"/>
                <a:ea typeface="Times New Roman"/>
              </a:rPr>
              <a:t> defense in H</a:t>
            </a:r>
            <a:r>
              <a:rPr lang="en-US" sz="2800" baseline="30000" dirty="0">
                <a:latin typeface="Cambria"/>
                <a:ea typeface="Times New Roman"/>
              </a:rPr>
              <a:t>+</a:t>
            </a:r>
            <a:r>
              <a:rPr lang="en-US" sz="2800" dirty="0">
                <a:latin typeface="Cambria"/>
                <a:ea typeface="Times New Roman"/>
              </a:rPr>
              <a:t> homeostasis.</a:t>
            </a:r>
            <a:endParaRPr lang="en-US" sz="2400" dirty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Times New Roman"/>
              <a:buChar char="-"/>
            </a:pPr>
            <a:r>
              <a:rPr lang="en-US" sz="2800" dirty="0">
                <a:latin typeface="Cambria"/>
                <a:ea typeface="Times New Roman"/>
              </a:rPr>
              <a:t>It is able to correct pH </a:t>
            </a:r>
            <a:r>
              <a:rPr lang="en-US" sz="2800" b="1" dirty="0">
                <a:latin typeface="Cambria"/>
                <a:ea typeface="Times New Roman"/>
              </a:rPr>
              <a:t>completely</a:t>
            </a:r>
            <a:r>
              <a:rPr lang="en-US" sz="2800" dirty="0">
                <a:latin typeface="Cambria"/>
                <a:ea typeface="Times New Roman"/>
              </a:rPr>
              <a:t> but with </a:t>
            </a:r>
            <a:r>
              <a:rPr lang="en-US" sz="2800" b="1" dirty="0">
                <a:latin typeface="Cambria"/>
                <a:ea typeface="Times New Roman"/>
              </a:rPr>
              <a:t>a</a:t>
            </a:r>
            <a:r>
              <a:rPr lang="en-US" sz="2800" dirty="0">
                <a:latin typeface="Cambria"/>
                <a:ea typeface="Times New Roman"/>
              </a:rPr>
              <a:t> </a:t>
            </a:r>
            <a:r>
              <a:rPr lang="en-US" sz="2800" b="1" dirty="0">
                <a:latin typeface="Cambria"/>
                <a:ea typeface="Times New Roman"/>
              </a:rPr>
              <a:t>delay effect</a:t>
            </a:r>
            <a:r>
              <a:rPr lang="en-US" sz="2800" dirty="0">
                <a:latin typeface="Cambria"/>
                <a:ea typeface="Times New Roman"/>
              </a:rPr>
              <a:t>.</a:t>
            </a:r>
            <a:endParaRPr lang="en-US" sz="2400" dirty="0">
              <a:latin typeface="Times New Roman"/>
              <a:ea typeface="Times New Roman"/>
            </a:endParaRPr>
          </a:p>
          <a:p>
            <a:pPr marL="228600" algn="just">
              <a:lnSpc>
                <a:spcPct val="150000"/>
              </a:lnSpc>
              <a:spcBef>
                <a:spcPts val="0"/>
              </a:spcBef>
            </a:pPr>
            <a:r>
              <a:rPr lang="en-US" sz="2800" b="1" u="heavy" dirty="0">
                <a:latin typeface="Bookman Old Style"/>
                <a:ea typeface="SimSun"/>
              </a:rPr>
              <a:t>Mechanisms: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800" b="1" u="heavy" dirty="0">
                <a:latin typeface="Bookman Old Style"/>
                <a:ea typeface="SimSun"/>
              </a:rPr>
              <a:t>Secretion of H</a:t>
            </a:r>
            <a:r>
              <a:rPr lang="en-US" sz="2800" b="1" u="heavy" baseline="30000" dirty="0">
                <a:latin typeface="Bookman Old Style"/>
                <a:ea typeface="SimSun"/>
              </a:rPr>
              <a:t>+</a:t>
            </a:r>
            <a:r>
              <a:rPr lang="en-US" sz="2800" b="1" u="heavy" dirty="0">
                <a:latin typeface="Bookman Old Style"/>
                <a:ea typeface="SimSun"/>
              </a:rPr>
              <a:t> &amp; conservation of HCO</a:t>
            </a:r>
            <a:r>
              <a:rPr lang="en-US" sz="2800" b="1" u="heavy" baseline="-25000" dirty="0">
                <a:latin typeface="Bookman Old Style"/>
                <a:ea typeface="SimSun"/>
              </a:rPr>
              <a:t>3</a:t>
            </a:r>
            <a:r>
              <a:rPr lang="en-US" sz="2800" b="1" baseline="30000" dirty="0">
                <a:latin typeface="Bookman Old Style"/>
                <a:ea typeface="SimSun"/>
              </a:rPr>
              <a:t>-</a:t>
            </a:r>
            <a:r>
              <a:rPr lang="en-US" sz="2800" b="1" dirty="0">
                <a:latin typeface="Bookman Old Style"/>
                <a:ea typeface="SimSun"/>
              </a:rPr>
              <a:t> 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2800" b="1" u="heavy" dirty="0">
                <a:latin typeface="Bookman Old Style"/>
                <a:ea typeface="SimSun"/>
              </a:rPr>
              <a:t>Direct excretion of acids or alkalis: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2800" b="1" dirty="0">
                <a:latin typeface="Cambria"/>
                <a:ea typeface="SimSun"/>
              </a:rPr>
              <a:t>In diabetes mellitus:</a:t>
            </a:r>
            <a:r>
              <a:rPr lang="en-US" sz="2800" dirty="0">
                <a:latin typeface="Cambria"/>
                <a:ea typeface="SimSun"/>
              </a:rPr>
              <a:t> kidney excretes </a:t>
            </a:r>
            <a:r>
              <a:rPr lang="en-US" sz="2800" dirty="0" err="1">
                <a:latin typeface="Cambria"/>
                <a:ea typeface="SimSun"/>
              </a:rPr>
              <a:t>ketoacids</a:t>
            </a:r>
            <a:r>
              <a:rPr lang="en-US" sz="2800" dirty="0">
                <a:latin typeface="Cambria"/>
                <a:ea typeface="SimSun"/>
              </a:rPr>
              <a:t>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en-US" sz="2800" b="1" dirty="0">
                <a:latin typeface="Cambria"/>
                <a:ea typeface="SimSun"/>
              </a:rPr>
              <a:t>In alkalosis:</a:t>
            </a:r>
            <a:r>
              <a:rPr lang="en-US" sz="2800" dirty="0">
                <a:latin typeface="Cambria"/>
                <a:ea typeface="SimSun"/>
              </a:rPr>
              <a:t> kidney excretes NaHCO</a:t>
            </a:r>
            <a:r>
              <a:rPr lang="en-US" sz="2800" baseline="-25000" dirty="0">
                <a:latin typeface="Cambria"/>
                <a:ea typeface="SimSun"/>
              </a:rPr>
              <a:t>3</a:t>
            </a:r>
            <a:r>
              <a:rPr lang="en-US" sz="2800" dirty="0">
                <a:latin typeface="Cambria"/>
                <a:ea typeface="SimSun"/>
              </a:rPr>
              <a:t> </a:t>
            </a:r>
            <a:r>
              <a:rPr lang="en-US" sz="2800" dirty="0" smtClean="0">
                <a:latin typeface="Cambria"/>
                <a:ea typeface="SimSun"/>
              </a:rPr>
              <a:t> </a:t>
            </a:r>
            <a:endParaRPr lang="en-US" sz="2400" dirty="0">
              <a:latin typeface="Times New Roman"/>
              <a:ea typeface="SimSun"/>
            </a:endParaRPr>
          </a:p>
          <a:p>
            <a:pPr marL="0" indent="0" algn="just">
              <a:lnSpc>
                <a:spcPct val="50000"/>
              </a:lnSpc>
              <a:spcBef>
                <a:spcPts val="0"/>
              </a:spcBef>
              <a:buNone/>
            </a:pPr>
            <a:r>
              <a:rPr lang="en-US" sz="2800" b="1" dirty="0">
                <a:latin typeface="Bookman Old Style"/>
                <a:ea typeface="SimSun"/>
              </a:rPr>
              <a:t> 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SzPts val="1400"/>
              <a:buFont typeface="Wingdings"/>
              <a:buChar char=""/>
            </a:pPr>
            <a:endParaRPr lang="en-US" sz="3600" dirty="0">
              <a:effectLst/>
              <a:latin typeface="Times New Roman"/>
              <a:ea typeface="SimSun"/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696200" cy="714939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200" b="1" u="heavy" dirty="0">
                <a:solidFill>
                  <a:srgbClr val="FFFF00"/>
                </a:solidFill>
                <a:latin typeface="Arial Black"/>
                <a:ea typeface="Gungsuh"/>
                <a:cs typeface="+mn-cs"/>
              </a:rPr>
              <a:t>Renal regulation of pH</a:t>
            </a:r>
            <a:endParaRPr lang="en-US" sz="3200" b="1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0762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515303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SzPts val="1400"/>
              <a:buNone/>
            </a:pPr>
            <a:endParaRPr lang="en-US" sz="15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Symbol"/>
              <a:buChar char=""/>
              <a:tabLst>
                <a:tab pos="630555" algn="l"/>
              </a:tabLst>
            </a:pPr>
            <a:r>
              <a:rPr lang="en-US" sz="2800" b="1" dirty="0">
                <a:solidFill>
                  <a:prstClr val="black"/>
                </a:solidFill>
                <a:latin typeface="Cambria"/>
                <a:ea typeface="SimSun"/>
              </a:rPr>
              <a:t>Normally = 4.5</a:t>
            </a:r>
            <a:r>
              <a:rPr lang="en-US" sz="2800" dirty="0">
                <a:solidFill>
                  <a:prstClr val="black"/>
                </a:solidFill>
                <a:latin typeface="Cambria"/>
                <a:ea typeface="SimSun"/>
              </a:rPr>
              <a:t> (may be 8 in alkalosis).</a:t>
            </a:r>
            <a:endParaRPr lang="en-US" sz="28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marL="114300" lvl="0" indent="0" algn="just">
              <a:lnSpc>
                <a:spcPct val="150000"/>
              </a:lnSpc>
              <a:spcBef>
                <a:spcPts val="0"/>
              </a:spcBef>
              <a:buNone/>
              <a:tabLst>
                <a:tab pos="630555" algn="l"/>
              </a:tabLst>
            </a:pPr>
            <a:endParaRPr lang="en-US" sz="28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SzPts val="1400"/>
              <a:buFont typeface="Wingdings"/>
              <a:buChar char=""/>
              <a:tabLst>
                <a:tab pos="630555" algn="l"/>
              </a:tabLst>
            </a:pPr>
            <a:r>
              <a:rPr lang="en-US" sz="2800" dirty="0">
                <a:solidFill>
                  <a:prstClr val="black"/>
                </a:solidFill>
                <a:latin typeface="Times New Roman"/>
                <a:ea typeface="SimSun"/>
              </a:rPr>
              <a:t>The kidney has great ability to reabsorb bicarbonate e.g., about 4500 </a:t>
            </a:r>
            <a:r>
              <a:rPr lang="en-US" sz="2800" dirty="0" err="1">
                <a:solidFill>
                  <a:prstClr val="black"/>
                </a:solidFill>
                <a:latin typeface="Times New Roman"/>
                <a:ea typeface="SimSun"/>
              </a:rPr>
              <a:t>mEq</a:t>
            </a:r>
            <a:r>
              <a:rPr lang="en-US" sz="2800" dirty="0">
                <a:solidFill>
                  <a:prstClr val="black"/>
                </a:solidFill>
                <a:latin typeface="Times New Roman"/>
                <a:ea typeface="SimSun"/>
              </a:rPr>
              <a:t> of sodium bicarbonate is filtered daily but only 2mEq are excreted in urine.</a:t>
            </a:r>
          </a:p>
          <a:p>
            <a:pPr marL="0" indent="0" algn="just">
              <a:lnSpc>
                <a:spcPct val="50000"/>
              </a:lnSpc>
              <a:spcBef>
                <a:spcPts val="0"/>
              </a:spcBef>
              <a:buNone/>
            </a:pPr>
            <a:r>
              <a:rPr lang="en-US" sz="2800" dirty="0">
                <a:latin typeface="Cambria"/>
                <a:ea typeface="SimSun"/>
              </a:rPr>
              <a:t> </a:t>
            </a:r>
            <a:endParaRPr lang="en-US" sz="2800" dirty="0">
              <a:latin typeface="Times New Roman"/>
              <a:ea typeface="SimSun"/>
            </a:endParaRPr>
          </a:p>
          <a:p>
            <a:pPr marL="226695" algn="just">
              <a:lnSpc>
                <a:spcPct val="50000"/>
              </a:lnSpc>
              <a:spcBef>
                <a:spcPts val="0"/>
              </a:spcBef>
            </a:pP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SzPts val="1400"/>
              <a:buFont typeface="Wingdings"/>
              <a:buChar char=""/>
            </a:pPr>
            <a:endParaRPr lang="en-US" sz="3600" dirty="0">
              <a:effectLst/>
              <a:latin typeface="Times New Roman"/>
              <a:ea typeface="SimSun"/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152105"/>
            <a:ext cx="4572000" cy="867930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US" sz="3600" b="1" u="heavy" dirty="0">
                <a:solidFill>
                  <a:srgbClr val="FFFF00"/>
                </a:solidFill>
                <a:latin typeface="Bookman Old Style"/>
                <a:ea typeface="SimSun"/>
                <a:cs typeface="+mn-cs"/>
              </a:rPr>
              <a:t>Urine pH</a:t>
            </a:r>
            <a:endParaRPr lang="en-US" sz="36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4932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6126163"/>
          </a:xfrm>
        </p:spPr>
        <p:txBody>
          <a:bodyPr>
            <a:normAutofit fontScale="47500" lnSpcReduction="20000"/>
          </a:bodyPr>
          <a:lstStyle/>
          <a:p>
            <a:pPr lvl="0" algn="justLow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Wingdings"/>
              <a:buChar char=""/>
              <a:tabLst>
                <a:tab pos="90170" algn="l"/>
              </a:tabLst>
            </a:pPr>
            <a:r>
              <a:rPr lang="en-US" sz="5100" dirty="0">
                <a:latin typeface="Times New Roman"/>
                <a:ea typeface="SimSun"/>
              </a:rPr>
              <a:t>Bicarbonate is the </a:t>
            </a:r>
            <a:r>
              <a:rPr lang="en-US" sz="5100" b="1" dirty="0">
                <a:latin typeface="Times New Roman"/>
                <a:ea typeface="SimSun"/>
              </a:rPr>
              <a:t>normal alkali reserve</a:t>
            </a:r>
            <a:r>
              <a:rPr lang="en-US" sz="5100" dirty="0">
                <a:latin typeface="Times New Roman"/>
                <a:ea typeface="SimSun"/>
              </a:rPr>
              <a:t> in the body which must be kept constant at 26-28 </a:t>
            </a:r>
            <a:r>
              <a:rPr lang="en-US" sz="5100" dirty="0" err="1">
                <a:latin typeface="Times New Roman"/>
                <a:ea typeface="SimSun"/>
              </a:rPr>
              <a:t>mEq</a:t>
            </a:r>
            <a:r>
              <a:rPr lang="en-US" sz="5100" dirty="0">
                <a:latin typeface="Times New Roman"/>
                <a:ea typeface="SimSun"/>
              </a:rPr>
              <a:t>/lit. (at arterial PCO</a:t>
            </a:r>
            <a:r>
              <a:rPr lang="en-US" sz="5100" baseline="-25000" dirty="0">
                <a:latin typeface="Times New Roman"/>
                <a:ea typeface="SimSun"/>
              </a:rPr>
              <a:t>2</a:t>
            </a:r>
            <a:r>
              <a:rPr lang="en-US" sz="5100" dirty="0">
                <a:latin typeface="Times New Roman"/>
                <a:ea typeface="SimSun"/>
              </a:rPr>
              <a:t>= 40 mmHg).</a:t>
            </a: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romanUcPeriod"/>
            </a:pPr>
            <a:r>
              <a:rPr lang="en-GB" sz="5100" b="1" u="heavy" dirty="0" smtClean="0">
                <a:latin typeface="Bookman Old Style"/>
                <a:ea typeface="Gungsuh"/>
              </a:rPr>
              <a:t>Mechanism </a:t>
            </a:r>
            <a:r>
              <a:rPr lang="en-GB" sz="5100" b="1" u="heavy" dirty="0">
                <a:latin typeface="Bookman Old Style"/>
                <a:ea typeface="Gungsuh"/>
              </a:rPr>
              <a:t>in PCT:</a:t>
            </a:r>
            <a:endParaRPr lang="en-US" sz="5100" dirty="0">
              <a:latin typeface="Times New Roman"/>
              <a:ea typeface="SimSun"/>
            </a:endParaRPr>
          </a:p>
          <a:p>
            <a:pPr lvl="0" algn="justLow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SzPts val="1400"/>
              <a:buFont typeface="Wingdings"/>
              <a:buChar char=""/>
            </a:pPr>
            <a:r>
              <a:rPr lang="en-US" sz="5100" dirty="0">
                <a:latin typeface="Times New Roman"/>
                <a:ea typeface="SimSun"/>
              </a:rPr>
              <a:t>Normally more than </a:t>
            </a:r>
            <a:r>
              <a:rPr lang="en-US" sz="5100" b="1" dirty="0">
                <a:latin typeface="Times New Roman"/>
                <a:ea typeface="SimSun"/>
              </a:rPr>
              <a:t>99%</a:t>
            </a:r>
            <a:r>
              <a:rPr lang="en-US" sz="5100" dirty="0">
                <a:latin typeface="Times New Roman"/>
                <a:ea typeface="SimSun"/>
              </a:rPr>
              <a:t> of </a:t>
            </a:r>
            <a:r>
              <a:rPr lang="en-GB" sz="5100" dirty="0">
                <a:latin typeface="Cambria"/>
                <a:ea typeface="Gungsuh"/>
              </a:rPr>
              <a:t>HCO</a:t>
            </a:r>
            <a:r>
              <a:rPr lang="en-GB" sz="5100" baseline="-25000" dirty="0">
                <a:latin typeface="Cambria"/>
                <a:ea typeface="Gungsuh"/>
              </a:rPr>
              <a:t>3</a:t>
            </a:r>
            <a:r>
              <a:rPr lang="en-GB" sz="5100" baseline="30000" dirty="0">
                <a:latin typeface="Cambria"/>
                <a:ea typeface="Gungsuh"/>
              </a:rPr>
              <a:t>-</a:t>
            </a:r>
            <a:r>
              <a:rPr lang="en-GB" sz="5100" dirty="0">
                <a:latin typeface="Cambria"/>
                <a:ea typeface="Gungsuh"/>
              </a:rPr>
              <a:t> </a:t>
            </a:r>
            <a:r>
              <a:rPr lang="en-US" sz="5100" dirty="0">
                <a:latin typeface="Times New Roman"/>
                <a:ea typeface="SimSun"/>
              </a:rPr>
              <a:t>is reabsorbed by the kidney especially in PCT.</a:t>
            </a:r>
          </a:p>
          <a:p>
            <a:pPr lvl="0" algn="justLow">
              <a:spcBef>
                <a:spcPts val="0"/>
              </a:spcBef>
              <a:spcAft>
                <a:spcPts val="600"/>
              </a:spcAft>
              <a:buSzPts val="1400"/>
              <a:buFont typeface="Wingdings"/>
              <a:buChar char=""/>
            </a:pPr>
            <a:r>
              <a:rPr lang="en-US" sz="5100" u="sng" dirty="0">
                <a:latin typeface="Times New Roman"/>
                <a:ea typeface="SimSun"/>
              </a:rPr>
              <a:t>This reabsorption is affected by acid base balance: </a:t>
            </a:r>
            <a:endParaRPr lang="en-US" sz="5100" dirty="0">
              <a:latin typeface="Times New Roman"/>
              <a:ea typeface="SimSun"/>
            </a:endParaRPr>
          </a:p>
          <a:p>
            <a:pPr marL="0" algn="justLow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5100" dirty="0">
                <a:latin typeface="Times New Roman"/>
                <a:ea typeface="SimSun"/>
              </a:rPr>
              <a:t>In </a:t>
            </a:r>
            <a:r>
              <a:rPr lang="en-US" sz="5100" b="1" dirty="0">
                <a:latin typeface="Times New Roman"/>
                <a:ea typeface="SimSun"/>
              </a:rPr>
              <a:t>alkalosis </a:t>
            </a:r>
            <a:r>
              <a:rPr lang="en-US" sz="5100" b="1" dirty="0">
                <a:latin typeface="Times New Roman"/>
                <a:ea typeface="SimSun"/>
                <a:sym typeface="Wingdings"/>
              </a:rPr>
              <a:t></a:t>
            </a:r>
            <a:r>
              <a:rPr lang="en-US" sz="5100" dirty="0">
                <a:latin typeface="Times New Roman"/>
                <a:ea typeface="SimSun"/>
              </a:rPr>
              <a:t> ↑ excretion of </a:t>
            </a:r>
            <a:r>
              <a:rPr lang="en-GB" sz="5100" dirty="0">
                <a:latin typeface="Cambria"/>
                <a:ea typeface="Gungsuh"/>
              </a:rPr>
              <a:t>HCO</a:t>
            </a:r>
            <a:r>
              <a:rPr lang="en-GB" sz="5100" baseline="-25000" dirty="0">
                <a:latin typeface="Cambria"/>
                <a:ea typeface="Gungsuh"/>
              </a:rPr>
              <a:t>3</a:t>
            </a:r>
            <a:r>
              <a:rPr lang="en-GB" sz="5100" baseline="30000" dirty="0">
                <a:latin typeface="Cambria"/>
                <a:ea typeface="Gungsuh"/>
              </a:rPr>
              <a:t>- </a:t>
            </a:r>
            <a:r>
              <a:rPr lang="en-US" sz="5100" dirty="0">
                <a:latin typeface="Times New Roman"/>
                <a:ea typeface="SimSun"/>
              </a:rPr>
              <a:t>and urine becomes alkaline (normal urine is acidic PH=6). </a:t>
            </a:r>
            <a:endParaRPr lang="en-US" sz="5100" dirty="0" smtClean="0">
              <a:latin typeface="Times New Roman"/>
              <a:ea typeface="SimSun"/>
            </a:endParaRPr>
          </a:p>
          <a:p>
            <a:pPr marL="0" algn="justLow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5100" dirty="0" smtClean="0">
                <a:latin typeface="Times New Roman"/>
                <a:ea typeface="SimSun"/>
              </a:rPr>
              <a:t>In </a:t>
            </a:r>
            <a:r>
              <a:rPr lang="en-US" sz="5100" b="1" dirty="0">
                <a:latin typeface="Times New Roman"/>
                <a:ea typeface="SimSun"/>
              </a:rPr>
              <a:t>acidosis</a:t>
            </a:r>
            <a:r>
              <a:rPr lang="en-US" sz="5100" dirty="0">
                <a:latin typeface="Times New Roman"/>
                <a:ea typeface="SimSun"/>
              </a:rPr>
              <a:t> </a:t>
            </a:r>
            <a:r>
              <a:rPr lang="en-US" sz="5100" b="1" dirty="0">
                <a:latin typeface="Times New Roman"/>
                <a:ea typeface="SimSun"/>
                <a:sym typeface="Wingdings"/>
              </a:rPr>
              <a:t></a:t>
            </a:r>
            <a:r>
              <a:rPr lang="en-US" sz="5100" dirty="0">
                <a:latin typeface="Cambria"/>
                <a:ea typeface="Gungsuh"/>
              </a:rPr>
              <a:t> </a:t>
            </a:r>
            <a:r>
              <a:rPr lang="en-GB" sz="5100" dirty="0">
                <a:latin typeface="Cambria"/>
                <a:ea typeface="Gungsuh"/>
              </a:rPr>
              <a:t>HCO</a:t>
            </a:r>
            <a:r>
              <a:rPr lang="en-GB" sz="5100" baseline="-25000" dirty="0">
                <a:latin typeface="Cambria"/>
                <a:ea typeface="Gungsuh"/>
              </a:rPr>
              <a:t>3</a:t>
            </a:r>
            <a:r>
              <a:rPr lang="en-GB" sz="5100" baseline="30000" dirty="0">
                <a:latin typeface="Cambria"/>
                <a:ea typeface="Gungsuh"/>
              </a:rPr>
              <a:t>-  </a:t>
            </a:r>
            <a:r>
              <a:rPr lang="en-US" sz="5100" dirty="0">
                <a:latin typeface="Times New Roman"/>
                <a:ea typeface="SimSun"/>
              </a:rPr>
              <a:t>reabsorption is complete.</a:t>
            </a:r>
          </a:p>
          <a:p>
            <a:pPr lvl="0" algn="justLow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SzPts val="1400"/>
              <a:buFont typeface="Wingdings"/>
              <a:buChar char=""/>
            </a:pPr>
            <a:r>
              <a:rPr lang="en-US" sz="5100" dirty="0">
                <a:latin typeface="Times New Roman"/>
                <a:ea typeface="SimSun"/>
              </a:rPr>
              <a:t>Renal tubules are </a:t>
            </a:r>
            <a:r>
              <a:rPr lang="en-US" sz="5100" b="1" dirty="0">
                <a:latin typeface="Times New Roman"/>
                <a:ea typeface="SimSun"/>
              </a:rPr>
              <a:t>poorly-permeable</a:t>
            </a:r>
            <a:r>
              <a:rPr lang="en-US" sz="5100" dirty="0">
                <a:latin typeface="Times New Roman"/>
                <a:ea typeface="SimSun"/>
              </a:rPr>
              <a:t> to HCO</a:t>
            </a:r>
            <a:r>
              <a:rPr lang="en-US" sz="5100" baseline="-25000" dirty="0">
                <a:latin typeface="Times New Roman"/>
                <a:ea typeface="SimSun"/>
              </a:rPr>
              <a:t>3</a:t>
            </a:r>
            <a:r>
              <a:rPr lang="en-US" sz="5100" baseline="30000" dirty="0">
                <a:latin typeface="Times New Roman"/>
                <a:ea typeface="SimSun"/>
              </a:rPr>
              <a:t>-</a:t>
            </a:r>
            <a:r>
              <a:rPr lang="en-US" sz="5100" dirty="0">
                <a:latin typeface="Times New Roman"/>
                <a:ea typeface="SimSun"/>
              </a:rPr>
              <a:t>. It is still reabsorbed but in form of CO</a:t>
            </a:r>
            <a:r>
              <a:rPr lang="en-US" sz="5100" baseline="-25000" dirty="0">
                <a:latin typeface="Times New Roman"/>
                <a:ea typeface="SimSun"/>
              </a:rPr>
              <a:t>2</a:t>
            </a:r>
            <a:r>
              <a:rPr lang="en-US" sz="5100" dirty="0">
                <a:latin typeface="Times New Roman"/>
                <a:ea typeface="SimSun"/>
              </a:rPr>
              <a:t> (to which tubules are </a:t>
            </a:r>
            <a:r>
              <a:rPr lang="en-US" sz="5100" b="1" dirty="0">
                <a:latin typeface="Times New Roman"/>
                <a:ea typeface="SimSun"/>
              </a:rPr>
              <a:t>highly permeable</a:t>
            </a:r>
            <a:r>
              <a:rPr lang="en-US" sz="5100" dirty="0">
                <a:latin typeface="Times New Roman"/>
                <a:ea typeface="SimSun"/>
              </a:rPr>
              <a:t>) </a:t>
            </a:r>
            <a:r>
              <a:rPr lang="en-GB" sz="5100" dirty="0">
                <a:latin typeface="Cambria"/>
                <a:ea typeface="Gungsuh"/>
              </a:rPr>
              <a:t>by help of carbonic anhydrase.</a:t>
            </a:r>
            <a:endParaRPr lang="en-US" sz="5100" dirty="0">
              <a:latin typeface="Times New Roman"/>
              <a:ea typeface="SimSun"/>
            </a:endParaRPr>
          </a:p>
          <a:p>
            <a:endParaRPr lang="en-US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81000"/>
            <a:ext cx="7696200" cy="714939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kumimoji="0" lang="en-GB" altLang="zh-CN" sz="3200" b="0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Gungsuh" pitchFamily="18" charset="-127"/>
                <a:cs typeface="Times New Roman" pitchFamily="18" charset="0"/>
              </a:rPr>
              <a:t>RENAL HANDLING OF </a:t>
            </a:r>
            <a:r>
              <a:rPr lang="en-GB" sz="3200" dirty="0">
                <a:solidFill>
                  <a:srgbClr val="FFFF00"/>
                </a:solidFill>
                <a:latin typeface="Arial Black"/>
                <a:ea typeface="Gungsuh"/>
              </a:rPr>
              <a:t>H</a:t>
            </a:r>
            <a:r>
              <a:rPr lang="en-GB" sz="3200" baseline="30000" dirty="0">
                <a:solidFill>
                  <a:srgbClr val="FFFF00"/>
                </a:solidFill>
                <a:latin typeface="Arial Black"/>
                <a:ea typeface="Gungsuh"/>
              </a:rPr>
              <a:t>+</a:t>
            </a:r>
            <a:r>
              <a:rPr lang="en-GB" sz="3200" dirty="0">
                <a:solidFill>
                  <a:srgbClr val="FFFF00"/>
                </a:solidFill>
                <a:latin typeface="Arial Black"/>
                <a:ea typeface="Gungsuh"/>
              </a:rPr>
              <a:t> &amp; HCO</a:t>
            </a:r>
            <a:r>
              <a:rPr lang="en-GB" sz="3200" baseline="-25000" dirty="0">
                <a:solidFill>
                  <a:srgbClr val="FFFF00"/>
                </a:solidFill>
                <a:latin typeface="Arial Black"/>
                <a:ea typeface="Gungsuh"/>
              </a:rPr>
              <a:t>3</a:t>
            </a:r>
            <a:r>
              <a:rPr lang="en-GB" sz="3200" baseline="30000" dirty="0">
                <a:solidFill>
                  <a:srgbClr val="FFFF00"/>
                </a:solidFill>
                <a:latin typeface="Arial Black"/>
                <a:ea typeface="Gungsuh"/>
              </a:rPr>
              <a:t>-</a:t>
            </a:r>
            <a:endParaRPr lang="en-US" sz="32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6126163"/>
          </a:xfrm>
        </p:spPr>
        <p:txBody>
          <a:bodyPr>
            <a:normAutofit fontScale="40000" lnSpcReduction="20000"/>
          </a:bodyPr>
          <a:lstStyle/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6000" b="1" u="sng" dirty="0">
                <a:latin typeface="Times New Roman"/>
                <a:ea typeface="Gungsuh"/>
              </a:rPr>
              <a:t>In tubular cells:</a:t>
            </a:r>
            <a:r>
              <a:rPr lang="en-GB" sz="6000" b="1" dirty="0">
                <a:latin typeface="Times New Roman"/>
                <a:ea typeface="Gungsuh"/>
              </a:rPr>
              <a:t> </a:t>
            </a:r>
            <a:r>
              <a:rPr lang="en-GB" sz="6000" dirty="0">
                <a:latin typeface="Times New Roman"/>
                <a:ea typeface="Gungsuh"/>
              </a:rPr>
              <a:t>CO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 of blood &amp; tubular fluid diffuses into PCT cells. By help of carbonic anhydrase (=CA)</a:t>
            </a:r>
            <a:r>
              <a:rPr lang="en-GB" sz="6000" b="1" dirty="0">
                <a:latin typeface="Times New Roman"/>
                <a:ea typeface="Gungsuh"/>
              </a:rPr>
              <a:t> </a:t>
            </a:r>
            <a:r>
              <a:rPr lang="en-GB" sz="6000" dirty="0">
                <a:latin typeface="Times New Roman"/>
                <a:ea typeface="Gungsuh"/>
              </a:rPr>
              <a:t>(CO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 + H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O </a:t>
            </a:r>
            <a:r>
              <a:rPr lang="en-GB" sz="60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6000" dirty="0">
                <a:latin typeface="Times New Roman"/>
                <a:ea typeface="Gungsuh"/>
              </a:rPr>
              <a:t> H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dirty="0">
                <a:latin typeface="Times New Roman"/>
                <a:ea typeface="Gungsuh"/>
              </a:rPr>
              <a:t> </a:t>
            </a:r>
            <a:r>
              <a:rPr lang="en-GB" sz="60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6000" dirty="0">
                <a:latin typeface="Times New Roman"/>
                <a:ea typeface="Gungsuh"/>
              </a:rPr>
              <a:t> HCO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baseline="30000" dirty="0">
                <a:latin typeface="Times New Roman"/>
                <a:ea typeface="Gungsuh"/>
              </a:rPr>
              <a:t>-</a:t>
            </a:r>
            <a:r>
              <a:rPr lang="en-GB" sz="6000" dirty="0">
                <a:latin typeface="Times New Roman"/>
                <a:ea typeface="Gungsuh"/>
              </a:rPr>
              <a:t> &amp; H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).</a:t>
            </a:r>
            <a:endParaRPr lang="en-US" sz="6000" dirty="0"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6000" b="1" u="sng" dirty="0">
                <a:latin typeface="Times New Roman"/>
                <a:ea typeface="Gungsuh"/>
              </a:rPr>
              <a:t>At luminal border</a:t>
            </a:r>
            <a:r>
              <a:rPr lang="en-GB" sz="6000" b="1" dirty="0">
                <a:latin typeface="Times New Roman"/>
                <a:ea typeface="Gungsuh"/>
              </a:rPr>
              <a:t>: </a:t>
            </a:r>
            <a:r>
              <a:rPr lang="en-GB" sz="6000" dirty="0">
                <a:latin typeface="Times New Roman"/>
                <a:ea typeface="Gungsuh"/>
              </a:rPr>
              <a:t>H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 is secreted to lumen in exchange with Na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 (from filtered NaHCO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dirty="0">
                <a:latin typeface="Times New Roman"/>
                <a:ea typeface="Gungsuh"/>
              </a:rPr>
              <a:t>) by secondary active transport (Na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/H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 counter - transport). Then, Na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 diffuses to blood.</a:t>
            </a:r>
            <a:endParaRPr lang="en-US" sz="6000" dirty="0"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6000" b="1" u="sng" dirty="0">
                <a:latin typeface="Times New Roman"/>
                <a:ea typeface="Gungsuh"/>
              </a:rPr>
              <a:t>In lumen:</a:t>
            </a:r>
            <a:r>
              <a:rPr lang="en-GB" sz="6000" b="1" dirty="0">
                <a:latin typeface="Times New Roman"/>
                <a:ea typeface="Gungsuh"/>
              </a:rPr>
              <a:t> </a:t>
            </a:r>
            <a:r>
              <a:rPr lang="en-GB" sz="6000" dirty="0">
                <a:latin typeface="Times New Roman"/>
                <a:ea typeface="Gungsuh"/>
              </a:rPr>
              <a:t>H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 combines with filtered HCO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dirty="0">
                <a:latin typeface="Times New Roman"/>
                <a:ea typeface="Gungsuh"/>
              </a:rPr>
              <a:t> by help of carbonic anhydrase in brush border of PCT:</a:t>
            </a:r>
            <a:r>
              <a:rPr lang="en-GB" sz="6000" b="1" dirty="0">
                <a:latin typeface="Times New Roman"/>
                <a:ea typeface="Gungsuh"/>
              </a:rPr>
              <a:t>  </a:t>
            </a:r>
            <a:r>
              <a:rPr lang="en-GB" sz="6000" dirty="0">
                <a:latin typeface="Times New Roman"/>
                <a:ea typeface="Gungsuh"/>
              </a:rPr>
              <a:t>(H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 + HCO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baseline="30000" dirty="0">
                <a:latin typeface="Times New Roman"/>
                <a:ea typeface="Gungsuh"/>
              </a:rPr>
              <a:t>-</a:t>
            </a:r>
            <a:r>
              <a:rPr lang="en-GB" sz="6000" dirty="0">
                <a:latin typeface="Times New Roman"/>
                <a:ea typeface="Gungsuh"/>
              </a:rPr>
              <a:t> </a:t>
            </a:r>
            <a:r>
              <a:rPr lang="en-GB" sz="60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6000" dirty="0">
                <a:latin typeface="Times New Roman"/>
                <a:ea typeface="Gungsuh"/>
              </a:rPr>
              <a:t> H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CO</a:t>
            </a:r>
            <a:r>
              <a:rPr lang="en-GB" sz="6000" baseline="-25000" dirty="0">
                <a:latin typeface="Times New Roman"/>
                <a:ea typeface="Gungsuh"/>
              </a:rPr>
              <a:t>3 </a:t>
            </a:r>
            <a:r>
              <a:rPr lang="en-GB" sz="60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6000" dirty="0">
                <a:latin typeface="Times New Roman"/>
                <a:ea typeface="Gungsuh"/>
              </a:rPr>
              <a:t>H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O &amp; CO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) (CO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 diffuses into cells to reform H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dirty="0">
                <a:latin typeface="Times New Roman"/>
                <a:ea typeface="Gungsuh"/>
              </a:rPr>
              <a:t>. Then, HCO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baseline="30000" dirty="0">
                <a:latin typeface="Times New Roman"/>
                <a:ea typeface="Gungsuh"/>
              </a:rPr>
              <a:t>-</a:t>
            </a:r>
            <a:r>
              <a:rPr lang="en-GB" sz="6000" dirty="0">
                <a:latin typeface="Times New Roman"/>
                <a:ea typeface="Gungsuh"/>
              </a:rPr>
              <a:t> &amp; H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).</a:t>
            </a:r>
            <a:endParaRPr lang="en-US" sz="6000" dirty="0"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6000" b="1" u="sng" dirty="0">
                <a:latin typeface="Times New Roman"/>
                <a:ea typeface="Gungsuh"/>
              </a:rPr>
              <a:t>At basolateral border:</a:t>
            </a:r>
            <a:r>
              <a:rPr lang="en-GB" sz="6000" b="1" dirty="0">
                <a:latin typeface="Times New Roman"/>
                <a:ea typeface="Gungsuh"/>
              </a:rPr>
              <a:t> </a:t>
            </a:r>
            <a:r>
              <a:rPr lang="en-GB" sz="6000" dirty="0">
                <a:latin typeface="Times New Roman"/>
                <a:ea typeface="Gungsuh"/>
              </a:rPr>
              <a:t>HCO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baseline="30000" dirty="0">
                <a:latin typeface="Times New Roman"/>
                <a:ea typeface="Gungsuh"/>
              </a:rPr>
              <a:t>-</a:t>
            </a:r>
            <a:r>
              <a:rPr lang="en-GB" sz="6000" dirty="0">
                <a:latin typeface="Times New Roman"/>
                <a:ea typeface="Gungsuh"/>
              </a:rPr>
              <a:t> formed inside cell moves </a:t>
            </a:r>
            <a:r>
              <a:rPr lang="en-GB" sz="6000" b="1" i="1" dirty="0">
                <a:latin typeface="Times New Roman"/>
                <a:ea typeface="Gungsuh"/>
              </a:rPr>
              <a:t>passively</a:t>
            </a:r>
            <a:r>
              <a:rPr lang="en-GB" sz="6000" dirty="0">
                <a:latin typeface="Times New Roman"/>
                <a:ea typeface="Gungsuh"/>
              </a:rPr>
              <a:t> to </a:t>
            </a:r>
            <a:r>
              <a:rPr lang="en-GB" sz="6000" dirty="0" err="1">
                <a:latin typeface="Times New Roman"/>
                <a:ea typeface="Gungsuh"/>
              </a:rPr>
              <a:t>interstitium</a:t>
            </a:r>
            <a:r>
              <a:rPr lang="en-GB" sz="6000" dirty="0">
                <a:latin typeface="Times New Roman"/>
                <a:ea typeface="Gungsuh"/>
              </a:rPr>
              <a:t>.</a:t>
            </a:r>
            <a:r>
              <a:rPr lang="en-GB" sz="6000" b="1" dirty="0">
                <a:latin typeface="Times New Roman"/>
                <a:ea typeface="Gungsuh"/>
              </a:rPr>
              <a:t> </a:t>
            </a:r>
            <a:r>
              <a:rPr lang="en-GB" sz="6000" dirty="0">
                <a:latin typeface="Times New Roman"/>
                <a:ea typeface="Gungsuh"/>
              </a:rPr>
              <a:t>HCO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dirty="0">
                <a:latin typeface="Times New Roman"/>
                <a:ea typeface="Gungsuh"/>
              </a:rPr>
              <a:t> bind with Na</a:t>
            </a:r>
            <a:r>
              <a:rPr lang="en-GB" sz="6000" baseline="30000" dirty="0">
                <a:latin typeface="Times New Roman"/>
                <a:ea typeface="Gungsuh"/>
              </a:rPr>
              <a:t>+</a:t>
            </a:r>
            <a:r>
              <a:rPr lang="en-GB" sz="6000" dirty="0">
                <a:latin typeface="Times New Roman"/>
                <a:ea typeface="Gungsuh"/>
              </a:rPr>
              <a:t> </a:t>
            </a:r>
            <a:r>
              <a:rPr lang="en-GB" sz="60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6000" dirty="0">
                <a:latin typeface="Times New Roman"/>
                <a:ea typeface="Gungsuh"/>
              </a:rPr>
              <a:t> Na</a:t>
            </a:r>
            <a:r>
              <a:rPr lang="en-GB" sz="6000" baseline="-25000" dirty="0">
                <a:latin typeface="Times New Roman"/>
                <a:ea typeface="Gungsuh"/>
              </a:rPr>
              <a:t>2</a:t>
            </a:r>
            <a:r>
              <a:rPr lang="en-GB" sz="6000" dirty="0">
                <a:latin typeface="Times New Roman"/>
                <a:ea typeface="Gungsuh"/>
              </a:rPr>
              <a:t>HCO</a:t>
            </a:r>
            <a:r>
              <a:rPr lang="en-GB" sz="6000" baseline="-25000" dirty="0">
                <a:latin typeface="Times New Roman"/>
                <a:ea typeface="Gungsuh"/>
              </a:rPr>
              <a:t>3</a:t>
            </a:r>
            <a:r>
              <a:rPr lang="en-GB" sz="6000" dirty="0">
                <a:latin typeface="Times New Roman"/>
                <a:ea typeface="Gungsuh"/>
              </a:rPr>
              <a:t>.</a:t>
            </a:r>
            <a:endParaRPr lang="en-US" sz="6000" dirty="0">
              <a:latin typeface="Times New Roman"/>
              <a:ea typeface="SimSun"/>
            </a:endParaRPr>
          </a:p>
          <a:p>
            <a:endParaRPr lang="en-US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19888"/>
            <a:ext cx="7924800" cy="637162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kumimoji="0" lang="en-GB" altLang="zh-CN" sz="28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Black" pitchFamily="34" charset="0"/>
                <a:ea typeface="Gungsuh" pitchFamily="18" charset="-127"/>
                <a:cs typeface="+mn-cs"/>
              </a:rPr>
              <a:t>Renal Handling of </a:t>
            </a:r>
            <a:r>
              <a:rPr lang="en-GB" sz="2800" b="1" dirty="0">
                <a:solidFill>
                  <a:srgbClr val="FFFF00"/>
                </a:solidFill>
                <a:latin typeface="Arial Black"/>
                <a:ea typeface="Gungsuh"/>
                <a:cs typeface="+mn-cs"/>
              </a:rPr>
              <a:t>H</a:t>
            </a:r>
            <a:r>
              <a:rPr lang="en-GB" sz="2800" b="1" baseline="30000" dirty="0">
                <a:solidFill>
                  <a:srgbClr val="FFFF00"/>
                </a:solidFill>
                <a:latin typeface="Arial Black"/>
                <a:ea typeface="Gungsuh"/>
                <a:cs typeface="+mn-cs"/>
              </a:rPr>
              <a:t>+</a:t>
            </a:r>
            <a:r>
              <a:rPr lang="en-GB" sz="2800" b="1" dirty="0">
                <a:solidFill>
                  <a:srgbClr val="FFFF00"/>
                </a:solidFill>
                <a:latin typeface="Arial Black"/>
                <a:ea typeface="Gungsuh"/>
                <a:cs typeface="+mn-cs"/>
              </a:rPr>
              <a:t> &amp; </a:t>
            </a:r>
            <a:r>
              <a:rPr lang="en-GB" sz="2800" b="1" dirty="0" smtClean="0">
                <a:solidFill>
                  <a:srgbClr val="FFFF00"/>
                </a:solidFill>
                <a:latin typeface="Arial Black"/>
                <a:ea typeface="Gungsuh"/>
                <a:cs typeface="+mn-cs"/>
              </a:rPr>
              <a:t>HCO</a:t>
            </a:r>
            <a:r>
              <a:rPr lang="en-GB" sz="2800" b="1" baseline="-25000" dirty="0" smtClean="0">
                <a:solidFill>
                  <a:srgbClr val="FFFF00"/>
                </a:solidFill>
                <a:latin typeface="Arial Black"/>
                <a:ea typeface="Gungsuh"/>
                <a:cs typeface="+mn-cs"/>
              </a:rPr>
              <a:t>3</a:t>
            </a:r>
            <a:r>
              <a:rPr lang="en-GB" sz="2800" b="1" baseline="30000" dirty="0" smtClean="0">
                <a:solidFill>
                  <a:srgbClr val="FFFF00"/>
                </a:solidFill>
                <a:latin typeface="Arial Black"/>
                <a:ea typeface="Gungsuh"/>
                <a:cs typeface="+mn-cs"/>
              </a:rPr>
              <a:t>-</a:t>
            </a:r>
            <a:r>
              <a:rPr lang="en-GB" sz="2800" b="1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 </a:t>
            </a:r>
            <a:r>
              <a:rPr lang="en-GB" sz="2800" b="1" dirty="0" smtClean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in PCT</a:t>
            </a:r>
            <a:endParaRPr lang="en-US" sz="2800" b="1" dirty="0">
              <a:solidFill>
                <a:srgbClr val="FFFF00"/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3823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http://biomed.brown.edu/Courses/BI108/BI108_2001_Groups/WAK/renalphys/images/bicarbon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72500" cy="645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125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6198476"/>
          </a:xfrm>
        </p:spPr>
        <p:txBody>
          <a:bodyPr>
            <a:normAutofit fontScale="62500" lnSpcReduction="20000"/>
          </a:bodyPr>
          <a:lstStyle/>
          <a:p>
            <a:pPr lvl="0" algn="just">
              <a:lnSpc>
                <a:spcPct val="17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4000" dirty="0" smtClean="0">
                <a:latin typeface="Times New Roman"/>
                <a:ea typeface="Gungsuh"/>
              </a:rPr>
              <a:t>For </a:t>
            </a:r>
            <a:r>
              <a:rPr lang="en-GB" sz="4000" dirty="0">
                <a:latin typeface="Times New Roman"/>
                <a:ea typeface="Gungsuh"/>
              </a:rPr>
              <a:t>each </a:t>
            </a:r>
            <a:r>
              <a:rPr lang="en-GB" sz="4000" b="1" dirty="0">
                <a:latin typeface="Times New Roman"/>
                <a:ea typeface="Gungsuh"/>
              </a:rPr>
              <a:t>1H</a:t>
            </a:r>
            <a:r>
              <a:rPr lang="en-GB" sz="4000" b="1" baseline="30000" dirty="0">
                <a:latin typeface="Times New Roman"/>
                <a:ea typeface="Gungsuh"/>
              </a:rPr>
              <a:t>+</a:t>
            </a:r>
            <a:r>
              <a:rPr lang="en-GB" sz="4000" b="1" dirty="0">
                <a:latin typeface="Times New Roman"/>
                <a:ea typeface="Gungsuh"/>
              </a:rPr>
              <a:t> secreted</a:t>
            </a:r>
            <a:r>
              <a:rPr lang="en-GB" sz="4000" dirty="0">
                <a:latin typeface="Times New Roman"/>
                <a:ea typeface="Gungsuh"/>
              </a:rPr>
              <a:t> </a:t>
            </a:r>
            <a:r>
              <a:rPr lang="en-GB" sz="40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4000" dirty="0">
                <a:latin typeface="Times New Roman"/>
                <a:ea typeface="Gungsuh"/>
              </a:rPr>
              <a:t> </a:t>
            </a:r>
            <a:r>
              <a:rPr lang="en-GB" sz="4000" b="1" dirty="0">
                <a:latin typeface="Times New Roman"/>
                <a:ea typeface="Gungsuh"/>
              </a:rPr>
              <a:t>1 Na</a:t>
            </a:r>
            <a:r>
              <a:rPr lang="en-GB" sz="4000" b="1" baseline="30000" dirty="0">
                <a:latin typeface="Times New Roman"/>
                <a:ea typeface="Gungsuh"/>
              </a:rPr>
              <a:t>+</a:t>
            </a:r>
            <a:r>
              <a:rPr lang="en-GB" sz="4000" b="1" dirty="0">
                <a:latin typeface="Times New Roman"/>
                <a:ea typeface="Gungsuh"/>
              </a:rPr>
              <a:t> &amp; 1 HCO</a:t>
            </a:r>
            <a:r>
              <a:rPr lang="en-GB" sz="4000" b="1" baseline="-25000" dirty="0">
                <a:latin typeface="Times New Roman"/>
                <a:ea typeface="Gungsuh"/>
              </a:rPr>
              <a:t>3</a:t>
            </a:r>
            <a:r>
              <a:rPr lang="en-GB" sz="4000" b="1" baseline="30000" dirty="0">
                <a:latin typeface="Times New Roman"/>
                <a:ea typeface="Gungsuh"/>
              </a:rPr>
              <a:t>-</a:t>
            </a:r>
            <a:r>
              <a:rPr lang="en-GB" sz="4000" b="1" dirty="0">
                <a:latin typeface="Times New Roman"/>
                <a:ea typeface="Gungsuh"/>
              </a:rPr>
              <a:t> reabsorbed</a:t>
            </a:r>
            <a:r>
              <a:rPr lang="en-GB" sz="4000" b="1" dirty="0" smtClean="0">
                <a:latin typeface="Times New Roman"/>
                <a:ea typeface="Gungsuh"/>
              </a:rPr>
              <a:t>.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+mj-lt"/>
              <a:buAutoNum type="arabicParenR"/>
            </a:pPr>
            <a:endParaRPr lang="en-US" sz="4000" dirty="0">
              <a:latin typeface="Times New Roman"/>
              <a:ea typeface="SimSun"/>
            </a:endParaRPr>
          </a:p>
          <a:p>
            <a:pPr lvl="0" algn="just">
              <a:lnSpc>
                <a:spcPct val="17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4000" b="1" dirty="0">
                <a:latin typeface="Times New Roman"/>
                <a:ea typeface="Gungsuh"/>
              </a:rPr>
              <a:t>Low gradient</a:t>
            </a:r>
            <a:r>
              <a:rPr lang="en-GB" sz="4000" dirty="0">
                <a:latin typeface="Times New Roman"/>
                <a:ea typeface="Gungsuh"/>
              </a:rPr>
              <a:t> as H</a:t>
            </a:r>
            <a:r>
              <a:rPr lang="en-GB" sz="4000" baseline="30000" dirty="0">
                <a:latin typeface="Times New Roman"/>
                <a:ea typeface="Gungsuh"/>
              </a:rPr>
              <a:t>+</a:t>
            </a:r>
            <a:r>
              <a:rPr lang="en-GB" sz="4000" dirty="0">
                <a:latin typeface="Times New Roman"/>
                <a:ea typeface="Gungsuh"/>
              </a:rPr>
              <a:t> secretion stops if H</a:t>
            </a:r>
            <a:r>
              <a:rPr lang="en-GB" sz="4000" baseline="30000" dirty="0">
                <a:latin typeface="Times New Roman"/>
                <a:ea typeface="Gungsuh"/>
              </a:rPr>
              <a:t>+</a:t>
            </a:r>
            <a:r>
              <a:rPr lang="en-GB" sz="4000" dirty="0">
                <a:latin typeface="Times New Roman"/>
                <a:ea typeface="Gungsuh"/>
              </a:rPr>
              <a:t> conc. in lumen becomes </a:t>
            </a:r>
            <a:r>
              <a:rPr lang="en-GB" sz="4000" b="1" dirty="0">
                <a:latin typeface="Times New Roman"/>
                <a:ea typeface="Gungsuh"/>
              </a:rPr>
              <a:t>3-4</a:t>
            </a:r>
            <a:r>
              <a:rPr lang="en-GB" sz="4000" dirty="0">
                <a:latin typeface="Times New Roman"/>
                <a:ea typeface="Gungsuh"/>
              </a:rPr>
              <a:t> folds as in PCT</a:t>
            </a:r>
            <a:r>
              <a:rPr lang="en-GB" sz="4000" dirty="0" smtClean="0">
                <a:latin typeface="Times New Roman"/>
                <a:ea typeface="Gungsuh"/>
              </a:rPr>
              <a:t>.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+mj-lt"/>
              <a:buAutoNum type="arabicParenR"/>
            </a:pPr>
            <a:endParaRPr lang="en-US" sz="4000" dirty="0">
              <a:latin typeface="Times New Roman"/>
              <a:ea typeface="SimSun"/>
            </a:endParaRPr>
          </a:p>
          <a:p>
            <a:pPr lvl="0" algn="just">
              <a:lnSpc>
                <a:spcPct val="17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4000" b="1" dirty="0">
                <a:latin typeface="Times New Roman"/>
                <a:ea typeface="Gungsuh"/>
              </a:rPr>
              <a:t>High capacity</a:t>
            </a:r>
            <a:r>
              <a:rPr lang="en-GB" sz="4000" dirty="0">
                <a:latin typeface="Times New Roman"/>
                <a:ea typeface="Gungsuh"/>
              </a:rPr>
              <a:t> (</a:t>
            </a:r>
            <a:r>
              <a:rPr lang="en-GB" sz="4000" b="1" dirty="0">
                <a:latin typeface="Times New Roman"/>
                <a:ea typeface="Gungsuh"/>
              </a:rPr>
              <a:t>100 %</a:t>
            </a:r>
            <a:r>
              <a:rPr lang="en-GB" sz="4000" dirty="0">
                <a:latin typeface="Times New Roman"/>
                <a:ea typeface="Gungsuh"/>
              </a:rPr>
              <a:t> of HCO</a:t>
            </a:r>
            <a:r>
              <a:rPr lang="en-GB" sz="4000" baseline="-25000" dirty="0">
                <a:latin typeface="Times New Roman"/>
                <a:ea typeface="Gungsuh"/>
              </a:rPr>
              <a:t>3</a:t>
            </a:r>
            <a:r>
              <a:rPr lang="en-GB" sz="4000" baseline="30000" dirty="0">
                <a:latin typeface="Times New Roman"/>
                <a:ea typeface="Gungsuh"/>
              </a:rPr>
              <a:t>-</a:t>
            </a:r>
            <a:r>
              <a:rPr lang="en-GB" sz="4000" dirty="0">
                <a:latin typeface="Times New Roman"/>
                <a:ea typeface="Gungsuh"/>
              </a:rPr>
              <a:t> is reabsorbed &amp; </a:t>
            </a:r>
            <a:r>
              <a:rPr lang="en-GB" sz="4000" b="1" dirty="0">
                <a:latin typeface="Times New Roman"/>
                <a:ea typeface="Gungsuh"/>
              </a:rPr>
              <a:t>95 %</a:t>
            </a:r>
            <a:r>
              <a:rPr lang="en-GB" sz="4000" dirty="0">
                <a:latin typeface="Times New Roman"/>
                <a:ea typeface="Gungsuh"/>
              </a:rPr>
              <a:t> of H</a:t>
            </a:r>
            <a:r>
              <a:rPr lang="en-GB" sz="4000" baseline="30000" dirty="0">
                <a:latin typeface="Times New Roman"/>
                <a:ea typeface="Gungsuh"/>
              </a:rPr>
              <a:t>+</a:t>
            </a:r>
            <a:r>
              <a:rPr lang="en-GB" sz="4000" dirty="0">
                <a:latin typeface="Times New Roman"/>
                <a:ea typeface="Gungsuh"/>
              </a:rPr>
              <a:t> is secreted</a:t>
            </a:r>
            <a:r>
              <a:rPr lang="en-GB" sz="4000" dirty="0" smtClean="0">
                <a:latin typeface="Times New Roman"/>
                <a:ea typeface="Gungsuh"/>
              </a:rPr>
              <a:t>).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+mj-lt"/>
              <a:buAutoNum type="arabicParenR"/>
            </a:pPr>
            <a:endParaRPr lang="en-US" sz="4000" dirty="0">
              <a:latin typeface="Times New Roman"/>
              <a:ea typeface="SimSun"/>
            </a:endParaRPr>
          </a:p>
          <a:p>
            <a:pPr lvl="0" algn="just">
              <a:lnSpc>
                <a:spcPct val="17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GB" sz="4000" dirty="0">
                <a:latin typeface="Times New Roman"/>
                <a:ea typeface="Gungsuh"/>
              </a:rPr>
              <a:t>In PCT, H</a:t>
            </a:r>
            <a:r>
              <a:rPr lang="en-GB" sz="4000" baseline="30000" dirty="0">
                <a:latin typeface="Times New Roman"/>
                <a:ea typeface="Gungsuh"/>
              </a:rPr>
              <a:t>+</a:t>
            </a:r>
            <a:r>
              <a:rPr lang="en-GB" sz="4000" dirty="0">
                <a:latin typeface="Times New Roman"/>
                <a:ea typeface="Gungsuh"/>
              </a:rPr>
              <a:t> secretion is </a:t>
            </a:r>
            <a:r>
              <a:rPr lang="en-GB" sz="4000" b="1" dirty="0">
                <a:latin typeface="Times New Roman"/>
                <a:ea typeface="Gungsuh"/>
              </a:rPr>
              <a:t>Na</a:t>
            </a:r>
            <a:r>
              <a:rPr lang="en-GB" sz="4000" b="1" baseline="30000" dirty="0">
                <a:latin typeface="Times New Roman"/>
                <a:ea typeface="Gungsuh"/>
              </a:rPr>
              <a:t>+ </a:t>
            </a:r>
            <a:r>
              <a:rPr lang="en-GB" sz="4000" b="1" dirty="0">
                <a:latin typeface="Times New Roman"/>
                <a:ea typeface="Gungsuh"/>
              </a:rPr>
              <a:t>dependent. </a:t>
            </a:r>
            <a:r>
              <a:rPr lang="en-GB" sz="4000" dirty="0">
                <a:latin typeface="Times New Roman"/>
                <a:ea typeface="Gungsuh"/>
              </a:rPr>
              <a:t>But in DCT &amp; CD, H</a:t>
            </a:r>
            <a:r>
              <a:rPr lang="en-GB" sz="4000" baseline="30000" dirty="0">
                <a:latin typeface="Times New Roman"/>
                <a:ea typeface="Gungsuh"/>
              </a:rPr>
              <a:t>+</a:t>
            </a:r>
            <a:r>
              <a:rPr lang="en-GB" sz="4000" dirty="0">
                <a:latin typeface="Times New Roman"/>
                <a:ea typeface="Gungsuh"/>
              </a:rPr>
              <a:t> secretion may be </a:t>
            </a:r>
            <a:r>
              <a:rPr lang="en-GB" sz="4000" b="1" dirty="0">
                <a:latin typeface="Times New Roman"/>
                <a:ea typeface="Gungsuh"/>
              </a:rPr>
              <a:t>Na</a:t>
            </a:r>
            <a:r>
              <a:rPr lang="en-GB" sz="4000" b="1" baseline="30000" dirty="0">
                <a:latin typeface="Times New Roman"/>
                <a:ea typeface="Gungsuh"/>
              </a:rPr>
              <a:t>+ </a:t>
            </a:r>
            <a:r>
              <a:rPr lang="en-GB" sz="4000" b="1" dirty="0">
                <a:latin typeface="Times New Roman"/>
                <a:ea typeface="Gungsuh"/>
              </a:rPr>
              <a:t>dependent or Na</a:t>
            </a:r>
            <a:r>
              <a:rPr lang="en-GB" sz="4000" b="1" baseline="30000" dirty="0">
                <a:latin typeface="Times New Roman"/>
                <a:ea typeface="Gungsuh"/>
              </a:rPr>
              <a:t>+  </a:t>
            </a:r>
            <a:r>
              <a:rPr lang="en-GB" sz="4000" b="1" dirty="0">
                <a:latin typeface="Times New Roman"/>
                <a:ea typeface="Gungsuh"/>
              </a:rPr>
              <a:t>independent.</a:t>
            </a:r>
            <a:endParaRPr lang="en-US" sz="4000" dirty="0">
              <a:latin typeface="Times New Roman"/>
              <a:ea typeface="SimSun"/>
            </a:endParaRPr>
          </a:p>
          <a:p>
            <a:endParaRPr lang="en-US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696200" cy="699102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lnSpc>
                <a:spcPct val="120000"/>
              </a:lnSpc>
              <a:spcBef>
                <a:spcPts val="0"/>
              </a:spcBef>
            </a:pPr>
            <a:r>
              <a:rPr lang="en-GB" sz="3600" b="1" u="heavy" dirty="0">
                <a:solidFill>
                  <a:srgbClr val="FFFF00"/>
                </a:solidFill>
                <a:latin typeface="Times New Roman"/>
                <a:ea typeface="Gungsuh"/>
                <a:cs typeface="+mn-cs"/>
              </a:rPr>
              <a:t>This mechanism is characterized by:</a:t>
            </a:r>
            <a:endParaRPr lang="en-US" sz="3600" dirty="0">
              <a:solidFill>
                <a:srgbClr val="FFFF00"/>
              </a:solidFill>
              <a:latin typeface="Times New Roman"/>
              <a:ea typeface="SimSu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6419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5741276"/>
          </a:xfrm>
        </p:spPr>
        <p:txBody>
          <a:bodyPr>
            <a:normAutofit fontScale="85000" lnSpcReduction="20000"/>
          </a:bodyPr>
          <a:lstStyle/>
          <a:p>
            <a:pPr marL="0" lv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3800" dirty="0" smtClean="0">
                <a:solidFill>
                  <a:prstClr val="black"/>
                </a:solidFill>
                <a:latin typeface="Times New Roman"/>
                <a:ea typeface="Gungsuh"/>
              </a:rPr>
              <a:t>5) HCO</a:t>
            </a:r>
            <a:r>
              <a:rPr lang="en-GB" sz="3800" baseline="-25000" dirty="0" smtClean="0">
                <a:solidFill>
                  <a:prstClr val="black"/>
                </a:solidFill>
                <a:latin typeface="Times New Roman"/>
                <a:ea typeface="Gungsuh"/>
              </a:rPr>
              <a:t>3</a:t>
            </a:r>
            <a:r>
              <a:rPr lang="en-GB" sz="3800" baseline="30000" dirty="0" smtClean="0">
                <a:solidFill>
                  <a:prstClr val="black"/>
                </a:solidFill>
                <a:latin typeface="Times New Roman"/>
                <a:ea typeface="Gungsuh"/>
              </a:rPr>
              <a:t>-</a:t>
            </a:r>
            <a:r>
              <a:rPr lang="en-GB" sz="3800" dirty="0" smtClean="0">
                <a:solidFill>
                  <a:prstClr val="black"/>
                </a:solidFill>
                <a:latin typeface="Times New Roman"/>
                <a:ea typeface="Gungsuh"/>
              </a:rPr>
              <a:t> 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reabsorption is an </a:t>
            </a:r>
            <a:r>
              <a:rPr lang="en-GB" sz="3800" b="1" dirty="0">
                <a:solidFill>
                  <a:prstClr val="black"/>
                </a:solidFill>
                <a:latin typeface="Times New Roman"/>
                <a:ea typeface="Gungsuh"/>
              </a:rPr>
              <a:t>active process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(requires H</a:t>
            </a:r>
            <a:r>
              <a:rPr lang="en-GB" sz="3800" baseline="30000" dirty="0">
                <a:solidFill>
                  <a:prstClr val="black"/>
                </a:solidFill>
                <a:latin typeface="Times New Roman"/>
                <a:ea typeface="Gungsuh"/>
              </a:rPr>
              <a:t>+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secretion &amp; CA enzyme</a:t>
            </a:r>
            <a:r>
              <a:rPr lang="en-GB" sz="3800" dirty="0" smtClean="0">
                <a:solidFill>
                  <a:prstClr val="black"/>
                </a:solidFill>
                <a:latin typeface="Times New Roman"/>
                <a:ea typeface="Gungsuh"/>
              </a:rPr>
              <a:t>).</a:t>
            </a:r>
          </a:p>
          <a:p>
            <a:pPr marL="0" lvl="0" indent="0" algn="just">
              <a:lnSpc>
                <a:spcPct val="140000"/>
              </a:lnSpc>
              <a:spcBef>
                <a:spcPts val="0"/>
              </a:spcBef>
              <a:buNone/>
            </a:pPr>
            <a:endParaRPr lang="en-US" sz="38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marL="0" lv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3800" b="1" dirty="0" smtClean="0">
                <a:solidFill>
                  <a:prstClr val="black"/>
                </a:solidFill>
                <a:latin typeface="Times New Roman"/>
                <a:ea typeface="Gungsuh"/>
              </a:rPr>
              <a:t>6) Buffering </a:t>
            </a:r>
            <a:r>
              <a:rPr lang="en-GB" sz="3800" b="1" dirty="0">
                <a:solidFill>
                  <a:prstClr val="black"/>
                </a:solidFill>
                <a:latin typeface="Times New Roman"/>
                <a:ea typeface="Gungsuh"/>
              </a:rPr>
              <a:t>of H</a:t>
            </a:r>
            <a:r>
              <a:rPr lang="en-GB" sz="3800" b="1" baseline="30000" dirty="0">
                <a:solidFill>
                  <a:prstClr val="black"/>
                </a:solidFill>
                <a:latin typeface="Times New Roman"/>
                <a:ea typeface="Gungsuh"/>
              </a:rPr>
              <a:t>+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is dependent on filtered Na</a:t>
            </a:r>
            <a:r>
              <a:rPr lang="en-GB" sz="3800" baseline="-25000" dirty="0">
                <a:solidFill>
                  <a:prstClr val="black"/>
                </a:solidFill>
                <a:latin typeface="Times New Roman"/>
                <a:ea typeface="Gungsuh"/>
              </a:rPr>
              <a:t>2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HCO</a:t>
            </a:r>
            <a:r>
              <a:rPr lang="en-GB" sz="3800" baseline="-25000" dirty="0">
                <a:solidFill>
                  <a:prstClr val="black"/>
                </a:solidFill>
                <a:latin typeface="Times New Roman"/>
                <a:ea typeface="Gungsuh"/>
              </a:rPr>
              <a:t>3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in PCT</a:t>
            </a:r>
            <a:r>
              <a:rPr lang="en-GB" sz="3800" dirty="0" smtClean="0">
                <a:solidFill>
                  <a:prstClr val="black"/>
                </a:solidFill>
                <a:latin typeface="Times New Roman"/>
                <a:ea typeface="Gungsuh"/>
              </a:rPr>
              <a:t>.</a:t>
            </a:r>
          </a:p>
          <a:p>
            <a:pPr marL="0" lvl="0" indent="0" algn="just">
              <a:lnSpc>
                <a:spcPct val="140000"/>
              </a:lnSpc>
              <a:spcBef>
                <a:spcPts val="0"/>
              </a:spcBef>
              <a:buNone/>
            </a:pPr>
            <a:endParaRPr lang="en-US" sz="38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marL="0" lv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3800" dirty="0" smtClean="0">
                <a:solidFill>
                  <a:prstClr val="black"/>
                </a:solidFill>
                <a:latin typeface="Times New Roman"/>
                <a:ea typeface="Gungsuh"/>
                <a:sym typeface="Wingdings"/>
              </a:rPr>
              <a:t>7) </a:t>
            </a:r>
            <a:r>
              <a:rPr lang="en-GB" sz="3800" dirty="0" smtClean="0">
                <a:solidFill>
                  <a:prstClr val="black"/>
                </a:solidFill>
                <a:latin typeface="Times New Roman"/>
                <a:ea typeface="Gungsuh"/>
              </a:rPr>
              <a:t> 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The amount filtered of HCO</a:t>
            </a:r>
            <a:r>
              <a:rPr lang="en-GB" sz="3800" baseline="-25000" dirty="0">
                <a:solidFill>
                  <a:prstClr val="black"/>
                </a:solidFill>
                <a:latin typeface="Times New Roman"/>
                <a:ea typeface="Gungsuh"/>
              </a:rPr>
              <a:t>3</a:t>
            </a:r>
            <a:r>
              <a:rPr lang="en-GB" sz="3800" baseline="30000" dirty="0">
                <a:solidFill>
                  <a:prstClr val="black"/>
                </a:solidFill>
                <a:latin typeface="Times New Roman"/>
                <a:ea typeface="Gungsuh"/>
              </a:rPr>
              <a:t>-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  <a:sym typeface="Wingdings"/>
              </a:rPr>
              <a:t>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  <a:sym typeface="Wingdings"/>
              </a:rPr>
              <a:t>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HCO</a:t>
            </a:r>
            <a:r>
              <a:rPr lang="en-GB" sz="3800" baseline="-25000" dirty="0">
                <a:solidFill>
                  <a:prstClr val="black"/>
                </a:solidFill>
                <a:latin typeface="Times New Roman"/>
                <a:ea typeface="Gungsuh"/>
              </a:rPr>
              <a:t>3</a:t>
            </a:r>
            <a:r>
              <a:rPr lang="en-GB" sz="3800" baseline="30000" dirty="0">
                <a:solidFill>
                  <a:prstClr val="black"/>
                </a:solidFill>
                <a:latin typeface="Times New Roman"/>
                <a:ea typeface="Gungsuh"/>
              </a:rPr>
              <a:t>- 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reabsorption. 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  <a:sym typeface="Wingdings"/>
              </a:rPr>
              <a:t>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Plasma HCO</a:t>
            </a:r>
            <a:r>
              <a:rPr lang="en-GB" sz="3800" baseline="-25000" dirty="0">
                <a:solidFill>
                  <a:prstClr val="black"/>
                </a:solidFill>
                <a:latin typeface="Times New Roman"/>
                <a:ea typeface="Gungsuh"/>
              </a:rPr>
              <a:t>3</a:t>
            </a:r>
            <a:r>
              <a:rPr lang="en-GB" sz="3800" baseline="30000" dirty="0">
                <a:solidFill>
                  <a:prstClr val="black"/>
                </a:solidFill>
                <a:latin typeface="Times New Roman"/>
                <a:ea typeface="Gungsuh"/>
              </a:rPr>
              <a:t>-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</a:t>
            </a:r>
            <a:r>
              <a:rPr lang="en-GB" sz="3800" b="1" dirty="0">
                <a:solidFill>
                  <a:prstClr val="black"/>
                </a:solidFill>
                <a:latin typeface="Times New Roman"/>
                <a:ea typeface="Gungsuh"/>
              </a:rPr>
              <a:t>&gt; 28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</a:t>
            </a:r>
            <a:r>
              <a:rPr lang="en-GB" sz="3800" dirty="0" err="1">
                <a:solidFill>
                  <a:prstClr val="black"/>
                </a:solidFill>
                <a:latin typeface="Times New Roman"/>
                <a:ea typeface="Gungsuh"/>
              </a:rPr>
              <a:t>meq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/L 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  <a:sym typeface="Wingdings"/>
              </a:rPr>
              <a:t>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HCO</a:t>
            </a:r>
            <a:r>
              <a:rPr lang="en-GB" sz="3800" baseline="-25000" dirty="0">
                <a:solidFill>
                  <a:prstClr val="black"/>
                </a:solidFill>
                <a:latin typeface="Times New Roman"/>
                <a:ea typeface="Gungsuh"/>
              </a:rPr>
              <a:t>3</a:t>
            </a:r>
            <a:r>
              <a:rPr lang="en-GB" sz="3800" baseline="30000" dirty="0">
                <a:solidFill>
                  <a:prstClr val="black"/>
                </a:solidFill>
                <a:latin typeface="Times New Roman"/>
                <a:ea typeface="Gungsuh"/>
              </a:rPr>
              <a:t>- 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appears in urine 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  <a:sym typeface="Wingdings"/>
              </a:rPr>
              <a:t></a:t>
            </a:r>
            <a:r>
              <a:rPr lang="en-GB" sz="3800" dirty="0">
                <a:solidFill>
                  <a:prstClr val="black"/>
                </a:solidFill>
                <a:latin typeface="Times New Roman"/>
                <a:ea typeface="Gungsuh"/>
              </a:rPr>
              <a:t> urine becomes alkaline.</a:t>
            </a:r>
            <a:endParaRPr lang="en-US" sz="38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endParaRPr lang="en-US" dirty="0"/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457200"/>
            <a:ext cx="7696200" cy="699102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lnSpc>
                <a:spcPct val="120000"/>
              </a:lnSpc>
              <a:spcBef>
                <a:spcPts val="0"/>
              </a:spcBef>
            </a:pPr>
            <a:r>
              <a:rPr lang="en-GB" sz="3600" b="1" u="heavy" dirty="0">
                <a:solidFill>
                  <a:srgbClr val="FFFF00"/>
                </a:solidFill>
                <a:latin typeface="Times New Roman"/>
                <a:ea typeface="Gungsuh"/>
                <a:cs typeface="+mn-cs"/>
              </a:rPr>
              <a:t>This mechanism is characterized by:</a:t>
            </a:r>
            <a:endParaRPr lang="en-US" sz="3600" dirty="0">
              <a:solidFill>
                <a:srgbClr val="FFFF00"/>
              </a:solidFill>
              <a:latin typeface="Times New Roman"/>
              <a:ea typeface="SimSu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2178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610600" cy="6126163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endParaRPr lang="en-US" sz="3100" dirty="0"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SzPts val="1400"/>
              <a:buFont typeface="Wingdings"/>
              <a:buChar char=""/>
            </a:pPr>
            <a:r>
              <a:rPr lang="en-GB" sz="2400" dirty="0">
                <a:latin typeface="Times New Roman"/>
                <a:ea typeface="Gungsuh"/>
              </a:rPr>
              <a:t>In I-cells of DCT &amp; CD, H</a:t>
            </a:r>
            <a:r>
              <a:rPr lang="en-GB" sz="2400" baseline="30000" dirty="0">
                <a:latin typeface="Times New Roman"/>
                <a:ea typeface="Gungsuh"/>
              </a:rPr>
              <a:t>+</a:t>
            </a:r>
            <a:r>
              <a:rPr lang="en-GB" sz="2400" dirty="0">
                <a:latin typeface="Times New Roman"/>
                <a:ea typeface="Gungsuh"/>
              </a:rPr>
              <a:t> secretion may be </a:t>
            </a:r>
            <a:r>
              <a:rPr lang="en-GB" sz="2400" b="1" dirty="0">
                <a:latin typeface="Times New Roman"/>
                <a:ea typeface="Gungsuh"/>
              </a:rPr>
              <a:t>Na</a:t>
            </a:r>
            <a:r>
              <a:rPr lang="en-GB" sz="2400" b="1" baseline="30000" dirty="0">
                <a:latin typeface="Times New Roman"/>
                <a:ea typeface="Gungsuh"/>
              </a:rPr>
              <a:t>+ </a:t>
            </a:r>
            <a:r>
              <a:rPr lang="en-GB" sz="2400" b="1" dirty="0">
                <a:latin typeface="Times New Roman"/>
                <a:ea typeface="Gungsuh"/>
              </a:rPr>
              <a:t>dependent (formation of acid phosphate) or Na</a:t>
            </a:r>
            <a:r>
              <a:rPr lang="en-GB" sz="2400" b="1" baseline="30000" dirty="0">
                <a:latin typeface="Times New Roman"/>
                <a:ea typeface="Gungsuh"/>
              </a:rPr>
              <a:t>+  </a:t>
            </a:r>
            <a:r>
              <a:rPr lang="en-GB" sz="2400" b="1" dirty="0">
                <a:latin typeface="Times New Roman"/>
                <a:ea typeface="Gungsuh"/>
              </a:rPr>
              <a:t>independent (formation of ammonia</a:t>
            </a:r>
            <a:r>
              <a:rPr lang="en-GB" sz="2400" b="1" dirty="0" smtClean="0">
                <a:latin typeface="Times New Roman"/>
                <a:ea typeface="Gungsuh"/>
              </a:rPr>
              <a:t>).</a:t>
            </a:r>
          </a:p>
          <a:p>
            <a:pPr lvl="0" algn="just">
              <a:lnSpc>
                <a:spcPct val="140000"/>
              </a:lnSpc>
              <a:spcBef>
                <a:spcPts val="0"/>
              </a:spcBef>
              <a:buSzPts val="1400"/>
              <a:buFont typeface="Wingdings"/>
              <a:buChar char=""/>
            </a:pPr>
            <a:endParaRPr lang="en-GB" sz="2400" b="1" dirty="0" smtClean="0">
              <a:latin typeface="Times New Roman"/>
              <a:ea typeface="Gungsuh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SzPts val="1400"/>
              <a:buNone/>
            </a:pPr>
            <a:r>
              <a:rPr lang="en-GB" sz="2400" b="1" u="heavy" dirty="0" smtClean="0">
                <a:latin typeface="Bookman Old Style"/>
                <a:ea typeface="Gungsuh"/>
                <a:cs typeface="Tahoma"/>
              </a:rPr>
              <a:t>A- Formation </a:t>
            </a:r>
            <a:r>
              <a:rPr lang="en-GB" sz="2400" b="1" u="heavy" dirty="0">
                <a:latin typeface="Bookman Old Style"/>
                <a:ea typeface="Gungsuh"/>
                <a:cs typeface="Tahoma"/>
              </a:rPr>
              <a:t>of acid phosphate:</a:t>
            </a:r>
            <a:r>
              <a:rPr lang="en-GB" sz="2400" dirty="0">
                <a:latin typeface="Bookman Old Style"/>
                <a:ea typeface="Gungsuh"/>
                <a:cs typeface="Tahoma"/>
              </a:rPr>
              <a:t> </a:t>
            </a:r>
            <a:r>
              <a:rPr lang="en-GB" sz="2400" b="1" dirty="0">
                <a:latin typeface="Times New Roman"/>
                <a:ea typeface="Gungsuh"/>
              </a:rPr>
              <a:t>(Na</a:t>
            </a:r>
            <a:r>
              <a:rPr lang="en-GB" sz="2400" b="1" baseline="30000" dirty="0">
                <a:latin typeface="Times New Roman"/>
                <a:ea typeface="Gungsuh"/>
              </a:rPr>
              <a:t>+</a:t>
            </a:r>
            <a:r>
              <a:rPr lang="en-GB" sz="2400" b="1" dirty="0">
                <a:latin typeface="Times New Roman"/>
                <a:ea typeface="Gungsuh"/>
              </a:rPr>
              <a:t> dependent</a:t>
            </a:r>
            <a:r>
              <a:rPr lang="en-GB" sz="2400" b="1" dirty="0" smtClean="0">
                <a:latin typeface="Times New Roman"/>
                <a:ea typeface="Gungsuh"/>
              </a:rPr>
              <a:t>)</a:t>
            </a:r>
            <a:endParaRPr lang="en-US" sz="2400" b="1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2400" b="1" u="sng" dirty="0">
                <a:solidFill>
                  <a:prstClr val="black"/>
                </a:solidFill>
                <a:latin typeface="Times New Roman"/>
                <a:ea typeface="Gungsuh"/>
              </a:rPr>
              <a:t>intraluminal:</a:t>
            </a:r>
            <a:endParaRPr lang="en-US" sz="24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lvl="0" algn="just">
              <a:lnSpc>
                <a:spcPct val="115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H</a:t>
            </a:r>
            <a:r>
              <a:rPr lang="en-GB" sz="2400" baseline="30000" dirty="0">
                <a:solidFill>
                  <a:prstClr val="black"/>
                </a:solidFill>
                <a:latin typeface="Times New Roman"/>
                <a:ea typeface="Gungsuh"/>
              </a:rPr>
              <a:t>+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 combine with dibasic phosphate Na</a:t>
            </a:r>
            <a:r>
              <a:rPr lang="en-GB" sz="2400" baseline="-25000" dirty="0">
                <a:solidFill>
                  <a:prstClr val="black"/>
                </a:solidFill>
                <a:latin typeface="Times New Roman"/>
                <a:ea typeface="Gungsuh"/>
              </a:rPr>
              <a:t>2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HPO</a:t>
            </a:r>
            <a:r>
              <a:rPr lang="en-GB" sz="2400" baseline="-25000" dirty="0">
                <a:solidFill>
                  <a:prstClr val="black"/>
                </a:solidFill>
                <a:latin typeface="Times New Roman"/>
                <a:ea typeface="Gungsuh"/>
              </a:rPr>
              <a:t>4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 (alkaline) to form free Na</a:t>
            </a:r>
            <a:r>
              <a:rPr lang="en-GB" sz="2400" baseline="30000" dirty="0">
                <a:solidFill>
                  <a:prstClr val="black"/>
                </a:solidFill>
                <a:latin typeface="Times New Roman"/>
                <a:ea typeface="Gungsuh"/>
              </a:rPr>
              <a:t>+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 and  monobasic phosphate NaH</a:t>
            </a:r>
            <a:r>
              <a:rPr lang="en-GB" sz="2400" baseline="-25000" dirty="0">
                <a:solidFill>
                  <a:prstClr val="black"/>
                </a:solidFill>
                <a:latin typeface="Times New Roman"/>
                <a:ea typeface="Gungsuh"/>
              </a:rPr>
              <a:t>2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 PO4 (acid):</a:t>
            </a:r>
            <a:endParaRPr lang="en-US" sz="24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marL="914400" lvl="0" indent="457200" algn="just">
              <a:lnSpc>
                <a:spcPct val="115000"/>
              </a:lnSpc>
              <a:spcBef>
                <a:spcPts val="0"/>
              </a:spcBef>
            </a:pP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H</a:t>
            </a:r>
            <a:r>
              <a:rPr lang="en-GB" sz="2400" baseline="30000" dirty="0">
                <a:solidFill>
                  <a:prstClr val="black"/>
                </a:solidFill>
                <a:latin typeface="Times New Roman"/>
                <a:ea typeface="Gungsuh"/>
              </a:rPr>
              <a:t>+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 +  Na</a:t>
            </a:r>
            <a:r>
              <a:rPr lang="en-GB" sz="2400" baseline="-25000" dirty="0">
                <a:solidFill>
                  <a:prstClr val="black"/>
                </a:solidFill>
                <a:latin typeface="Times New Roman"/>
                <a:ea typeface="Gungsuh"/>
              </a:rPr>
              <a:t>2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HPO</a:t>
            </a:r>
            <a:r>
              <a:rPr lang="en-GB" sz="2400" baseline="-25000" dirty="0">
                <a:solidFill>
                  <a:prstClr val="black"/>
                </a:solidFill>
                <a:latin typeface="Times New Roman"/>
                <a:ea typeface="Gungsuh"/>
              </a:rPr>
              <a:t>4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 (alkaline) → NaH</a:t>
            </a:r>
            <a:r>
              <a:rPr lang="en-GB" sz="2400" baseline="-25000" dirty="0">
                <a:solidFill>
                  <a:prstClr val="black"/>
                </a:solidFill>
                <a:latin typeface="Times New Roman"/>
                <a:ea typeface="Gungsuh"/>
              </a:rPr>
              <a:t>2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PO</a:t>
            </a:r>
            <a:r>
              <a:rPr lang="en-GB" sz="2400" baseline="-25000" dirty="0">
                <a:solidFill>
                  <a:prstClr val="black"/>
                </a:solidFill>
                <a:latin typeface="Times New Roman"/>
                <a:ea typeface="Gungsuh"/>
              </a:rPr>
              <a:t>4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 (acid) + Na</a:t>
            </a:r>
            <a:endParaRPr lang="en-US" sz="24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NaH</a:t>
            </a:r>
            <a:r>
              <a:rPr lang="en-GB" sz="2400" baseline="-25000" dirty="0">
                <a:solidFill>
                  <a:prstClr val="black"/>
                </a:solidFill>
                <a:latin typeface="Times New Roman"/>
                <a:ea typeface="Gungsuh"/>
              </a:rPr>
              <a:t>2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PO</a:t>
            </a:r>
            <a:r>
              <a:rPr lang="en-GB" sz="2400" baseline="-25000" dirty="0">
                <a:solidFill>
                  <a:prstClr val="black"/>
                </a:solidFill>
                <a:latin typeface="Times New Roman"/>
                <a:ea typeface="Gungsuh"/>
              </a:rPr>
              <a:t>4</a:t>
            </a:r>
            <a:r>
              <a:rPr lang="en-GB" sz="2400" dirty="0">
                <a:solidFill>
                  <a:prstClr val="black"/>
                </a:solidFill>
                <a:latin typeface="Times New Roman"/>
                <a:ea typeface="Gungsuh"/>
              </a:rPr>
              <a:t> (acid) is excreted in urine </a:t>
            </a:r>
            <a:r>
              <a:rPr lang="en-GB" sz="2400" b="1" dirty="0">
                <a:solidFill>
                  <a:prstClr val="black"/>
                </a:solidFill>
                <a:latin typeface="Times New Roman"/>
                <a:ea typeface="Gungsuh"/>
              </a:rPr>
              <a:t>(=Acidification of urine).</a:t>
            </a:r>
            <a:endParaRPr lang="en-US" sz="2400" dirty="0">
              <a:solidFill>
                <a:prstClr val="black"/>
              </a:solidFill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SzPts val="1400"/>
              <a:buFont typeface="Wingdings"/>
              <a:buChar char=""/>
            </a:pPr>
            <a:endParaRPr lang="en-US" sz="3600" dirty="0">
              <a:effectLst/>
              <a:latin typeface="Times New Roman"/>
              <a:ea typeface="SimSun"/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70752"/>
            <a:ext cx="7696200" cy="783035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6200">
              <a:lnSpc>
                <a:spcPct val="140000"/>
              </a:lnSpc>
              <a:spcBef>
                <a:spcPts val="0"/>
              </a:spcBef>
              <a:tabLst>
                <a:tab pos="-1676400" algn="r"/>
                <a:tab pos="-1219200" algn="r"/>
              </a:tabLst>
            </a:pPr>
            <a:r>
              <a:rPr lang="en-GB" sz="3600" b="1" u="heavy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Mechanism in late DCT &amp; CD</a:t>
            </a:r>
            <a:endParaRPr lang="en-US" sz="36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8664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743903"/>
          </a:xfrm>
        </p:spPr>
        <p:txBody>
          <a:bodyPr>
            <a:normAutofit fontScale="85000" lnSpcReduction="10000"/>
          </a:bodyPr>
          <a:lstStyle/>
          <a:p>
            <a:pPr marL="0" lv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2800" b="1" u="sng" dirty="0" smtClean="0">
                <a:latin typeface="Times New Roman"/>
                <a:ea typeface="Gungsuh"/>
              </a:rPr>
              <a:t>In </a:t>
            </a:r>
            <a:r>
              <a:rPr lang="en-GB" sz="2800" b="1" u="sng" dirty="0">
                <a:latin typeface="Times New Roman"/>
                <a:ea typeface="Gungsuh"/>
              </a:rPr>
              <a:t>tubular cells: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800" dirty="0">
                <a:latin typeface="Times New Roman"/>
                <a:ea typeface="Gungsuh"/>
              </a:rPr>
              <a:t>Glutamine + </a:t>
            </a:r>
            <a:r>
              <a:rPr lang="en-GB" sz="2800" dirty="0" err="1">
                <a:latin typeface="Times New Roman"/>
                <a:ea typeface="Gungsuh"/>
              </a:rPr>
              <a:t>glutaminase</a:t>
            </a:r>
            <a:r>
              <a:rPr lang="en-GB" sz="2800" dirty="0">
                <a:latin typeface="Times New Roman"/>
                <a:ea typeface="Gungsuh"/>
              </a:rPr>
              <a:t>  </a:t>
            </a:r>
            <a:r>
              <a:rPr lang="en-GB" sz="28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2800" dirty="0">
                <a:latin typeface="Times New Roman"/>
                <a:ea typeface="Gungsuh"/>
              </a:rPr>
              <a:t>  glutamate + ammonium (NH</a:t>
            </a:r>
            <a:r>
              <a:rPr lang="en-GB" sz="2800" baseline="-25000" dirty="0">
                <a:latin typeface="Times New Roman"/>
                <a:ea typeface="Gungsuh"/>
              </a:rPr>
              <a:t>4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).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800" dirty="0">
                <a:latin typeface="Times New Roman"/>
                <a:ea typeface="Gungsuh"/>
              </a:rPr>
              <a:t>Glutamate </a:t>
            </a:r>
            <a:r>
              <a:rPr lang="en-GB" sz="28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2800" dirty="0">
                <a:latin typeface="Times New Roman"/>
                <a:ea typeface="Gungsuh"/>
              </a:rPr>
              <a:t> alpha ketoglutarate + more NH</a:t>
            </a:r>
            <a:r>
              <a:rPr lang="en-GB" sz="2800" baseline="-25000" dirty="0">
                <a:latin typeface="Times New Roman"/>
                <a:ea typeface="Gungsuh"/>
              </a:rPr>
              <a:t>4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800" dirty="0">
                <a:latin typeface="Times New Roman"/>
                <a:ea typeface="Gungsuh"/>
              </a:rPr>
              <a:t>Alpha ketoglutarate utilizes 2 H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 freeing 2 HCO</a:t>
            </a:r>
            <a:r>
              <a:rPr lang="en-GB" sz="2800" baseline="-25000" dirty="0">
                <a:latin typeface="Times New Roman"/>
                <a:ea typeface="Gungsuh"/>
              </a:rPr>
              <a:t>3</a:t>
            </a:r>
            <a:r>
              <a:rPr lang="en-GB" sz="2800" baseline="30000" dirty="0">
                <a:latin typeface="Times New Roman"/>
                <a:ea typeface="Gungsuh"/>
              </a:rPr>
              <a:t>-</a:t>
            </a:r>
            <a:r>
              <a:rPr lang="en-GB" sz="2800" dirty="0">
                <a:latin typeface="Times New Roman"/>
                <a:ea typeface="Gungsuh"/>
              </a:rPr>
              <a:t>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800" dirty="0">
                <a:latin typeface="Times New Roman"/>
                <a:ea typeface="Gungsuh"/>
              </a:rPr>
              <a:t>NH</a:t>
            </a:r>
            <a:r>
              <a:rPr lang="en-GB" sz="2800" baseline="-25000" dirty="0">
                <a:latin typeface="Times New Roman"/>
                <a:ea typeface="Gungsuh"/>
              </a:rPr>
              <a:t>4</a:t>
            </a:r>
            <a:r>
              <a:rPr lang="en-GB" sz="2800" baseline="30000" dirty="0">
                <a:latin typeface="Times New Roman"/>
                <a:ea typeface="Gungsuh"/>
              </a:rPr>
              <a:t>+  </a:t>
            </a:r>
            <a:r>
              <a:rPr lang="en-GB" sz="2800" dirty="0">
                <a:latin typeface="Times New Roman"/>
                <a:ea typeface="Gungsuh"/>
              </a:rPr>
              <a:t>is in equilibrium with ammonia (NH</a:t>
            </a:r>
            <a:r>
              <a:rPr lang="en-GB" sz="2800" baseline="-25000" dirty="0">
                <a:latin typeface="Times New Roman"/>
                <a:ea typeface="Gungsuh"/>
              </a:rPr>
              <a:t>3</a:t>
            </a:r>
            <a:r>
              <a:rPr lang="en-GB" sz="2800" dirty="0">
                <a:latin typeface="Times New Roman"/>
                <a:ea typeface="Gungsuh"/>
              </a:rPr>
              <a:t>) + H</a:t>
            </a:r>
            <a:r>
              <a:rPr lang="en-GB" sz="2800" baseline="30000" dirty="0" smtClean="0">
                <a:latin typeface="Times New Roman"/>
                <a:ea typeface="Gungsuh"/>
              </a:rPr>
              <a:t>+</a:t>
            </a:r>
            <a:r>
              <a:rPr lang="en-GB" sz="2800" dirty="0" smtClean="0">
                <a:latin typeface="Times New Roman"/>
                <a:ea typeface="Gungsuh"/>
              </a:rPr>
              <a:t>.</a:t>
            </a: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endParaRPr lang="en-US" sz="24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2800" b="1" u="sng" dirty="0">
                <a:latin typeface="Times New Roman"/>
                <a:ea typeface="Gungsuh"/>
              </a:rPr>
              <a:t>At luminal border: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800" dirty="0">
                <a:latin typeface="Times New Roman"/>
                <a:ea typeface="Gungsuh"/>
              </a:rPr>
              <a:t>H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 is secreted to lumen by active proton (ATP-driven) pump present on intercalated cells.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800" dirty="0">
                <a:latin typeface="Times New Roman"/>
                <a:ea typeface="Gungsuh"/>
              </a:rPr>
              <a:t>Ammonia (NH</a:t>
            </a:r>
            <a:r>
              <a:rPr lang="en-GB" sz="2800" baseline="-25000" dirty="0">
                <a:latin typeface="Times New Roman"/>
                <a:ea typeface="Gungsuh"/>
              </a:rPr>
              <a:t>3</a:t>
            </a:r>
            <a:r>
              <a:rPr lang="en-GB" sz="2800" dirty="0">
                <a:latin typeface="Times New Roman"/>
                <a:ea typeface="Gungsuh"/>
              </a:rPr>
              <a:t>), not ammonium (NH</a:t>
            </a:r>
            <a:r>
              <a:rPr lang="en-GB" sz="2800" baseline="-25000" dirty="0">
                <a:latin typeface="Times New Roman"/>
                <a:ea typeface="Gungsuh"/>
              </a:rPr>
              <a:t>4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) diffuses rapidly because it is lipid soluble into Tubular fluid (if urine is acidic)</a:t>
            </a:r>
            <a:r>
              <a:rPr lang="en-GB" sz="2400" dirty="0">
                <a:latin typeface="Times New Roman"/>
                <a:ea typeface="Gungsuh"/>
              </a:rPr>
              <a:t> </a:t>
            </a:r>
            <a:r>
              <a:rPr lang="en-GB" sz="2800" dirty="0">
                <a:latin typeface="Times New Roman"/>
                <a:ea typeface="Gungsuh"/>
              </a:rPr>
              <a:t>or diffuses to blood (if urine is alkaline).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SzPts val="1400"/>
              <a:buFont typeface="Wingdings"/>
              <a:buChar char=""/>
            </a:pPr>
            <a:endParaRPr lang="en-US" sz="3600" dirty="0">
              <a:effectLst/>
              <a:latin typeface="Times New Roman"/>
              <a:ea typeface="SimSun"/>
            </a:endParaRPr>
          </a:p>
        </p:txBody>
      </p:sp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12468"/>
            <a:ext cx="7467600" cy="1077218"/>
          </a:xfrm>
          <a:prstGeom prst="rect">
            <a:avLst/>
          </a:prstGeom>
          <a:solidFill>
            <a:srgbClr val="2818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spcBef>
                <a:spcPts val="0"/>
              </a:spcBef>
            </a:pPr>
            <a:r>
              <a:rPr lang="en-GB" sz="3200" b="1" u="heavy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B- Formation of Ammonium salts </a:t>
            </a:r>
            <a:r>
              <a:rPr lang="en-GB" sz="32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/>
            </a:r>
            <a:br>
              <a:rPr lang="en-GB" sz="32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</a:br>
            <a:r>
              <a:rPr lang="en-GB" sz="32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in </a:t>
            </a:r>
            <a:r>
              <a:rPr lang="en-GB" sz="3200" b="1" u="heavy" dirty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PCT &amp; </a:t>
            </a:r>
            <a:r>
              <a:rPr lang="en-GB" sz="3200" b="1" u="heavy" dirty="0" smtClean="0">
                <a:solidFill>
                  <a:srgbClr val="FFFF00"/>
                </a:solidFill>
                <a:latin typeface="Bookman Old Style"/>
                <a:ea typeface="Gungsuh"/>
                <a:cs typeface="+mn-cs"/>
              </a:rPr>
              <a:t>DCT</a:t>
            </a:r>
            <a:r>
              <a:rPr lang="en-GB" sz="3200" b="1" dirty="0" smtClean="0">
                <a:solidFill>
                  <a:srgbClr val="FFFF00"/>
                </a:solidFill>
                <a:latin typeface="Cambria"/>
                <a:ea typeface="Gungsuh"/>
                <a:cs typeface="+mn-cs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ambria"/>
                <a:ea typeface="Gungsuh"/>
                <a:cs typeface="+mn-cs"/>
              </a:rPr>
              <a:t>(Na</a:t>
            </a:r>
            <a:r>
              <a:rPr lang="en-GB" sz="3200" b="1" baseline="30000" dirty="0">
                <a:solidFill>
                  <a:srgbClr val="FFFF00"/>
                </a:solidFill>
                <a:latin typeface="Cambria"/>
                <a:ea typeface="Gungsuh"/>
                <a:cs typeface="+mn-cs"/>
              </a:rPr>
              <a:t>+</a:t>
            </a:r>
            <a:r>
              <a:rPr lang="en-GB" sz="3200" b="1" dirty="0">
                <a:solidFill>
                  <a:srgbClr val="FFFF00"/>
                </a:solidFill>
                <a:latin typeface="Cambria"/>
                <a:ea typeface="Gungsuh"/>
                <a:cs typeface="+mn-cs"/>
              </a:rPr>
              <a:t> independent</a:t>
            </a:r>
            <a:r>
              <a:rPr lang="en-GB" sz="3200" b="1" dirty="0" smtClean="0">
                <a:solidFill>
                  <a:srgbClr val="FFFF00"/>
                </a:solidFill>
                <a:latin typeface="Cambria"/>
                <a:ea typeface="Gungsuh"/>
                <a:cs typeface="+mn-cs"/>
              </a:rPr>
              <a:t>)</a:t>
            </a:r>
            <a:endParaRPr lang="en-US" sz="3200" b="1" dirty="0">
              <a:solidFill>
                <a:srgbClr val="FFFF00"/>
              </a:solidFill>
              <a:latin typeface="Times New Roman"/>
              <a:ea typeface="SimSu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536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896303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en-GB" sz="2800" b="1" u="sng" dirty="0">
                <a:latin typeface="Times New Roman"/>
                <a:ea typeface="Gungsuh"/>
              </a:rPr>
              <a:t>In lumen: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800" dirty="0">
                <a:latin typeface="Times New Roman"/>
                <a:ea typeface="Gungsuh"/>
              </a:rPr>
              <a:t>NH</a:t>
            </a:r>
            <a:r>
              <a:rPr lang="en-GB" sz="2800" baseline="-25000" dirty="0">
                <a:latin typeface="Times New Roman"/>
                <a:ea typeface="Gungsuh"/>
              </a:rPr>
              <a:t>3</a:t>
            </a:r>
            <a:r>
              <a:rPr lang="en-GB" sz="2800" dirty="0">
                <a:latin typeface="Times New Roman"/>
                <a:ea typeface="Gungsuh"/>
              </a:rPr>
              <a:t> + secreted H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  </a:t>
            </a:r>
            <a:r>
              <a:rPr lang="en-GB" sz="28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2800" dirty="0">
                <a:latin typeface="Times New Roman"/>
                <a:ea typeface="Gungsuh"/>
              </a:rPr>
              <a:t> ammonium (NH</a:t>
            </a:r>
            <a:r>
              <a:rPr lang="en-GB" sz="2800" baseline="-25000" dirty="0">
                <a:latin typeface="Times New Roman"/>
                <a:ea typeface="Gungsuh"/>
              </a:rPr>
              <a:t>4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) which is trapped in lumen and not re-diffused to blood </a:t>
            </a:r>
            <a:r>
              <a:rPr lang="en-GB" sz="2800" b="1" dirty="0">
                <a:latin typeface="Times New Roman"/>
                <a:ea typeface="Gungsuh"/>
              </a:rPr>
              <a:t>(ammonia trapped mechanism).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r>
              <a:rPr lang="en-GB" sz="2800" dirty="0">
                <a:latin typeface="Times New Roman"/>
                <a:ea typeface="Gungsuh"/>
              </a:rPr>
              <a:t>Ammonium (NH</a:t>
            </a:r>
            <a:r>
              <a:rPr lang="en-GB" sz="2800" baseline="-25000" dirty="0">
                <a:latin typeface="Times New Roman"/>
                <a:ea typeface="Gungsuh"/>
              </a:rPr>
              <a:t>4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) (lipid </a:t>
            </a:r>
            <a:r>
              <a:rPr lang="en-GB" sz="2800" b="1" dirty="0">
                <a:latin typeface="Times New Roman"/>
                <a:ea typeface="Gungsuh"/>
              </a:rPr>
              <a:t>in</a:t>
            </a:r>
            <a:r>
              <a:rPr lang="en-GB" sz="2800" dirty="0">
                <a:latin typeface="Times New Roman"/>
                <a:ea typeface="Gungsuh"/>
              </a:rPr>
              <a:t>soluble) combines with any anion as </a:t>
            </a:r>
            <a:r>
              <a:rPr lang="en-GB" sz="2800" b="1" dirty="0">
                <a:latin typeface="Times New Roman"/>
                <a:ea typeface="Gungsuh"/>
              </a:rPr>
              <a:t>Cl</a:t>
            </a:r>
            <a:r>
              <a:rPr lang="en-GB" sz="2800" b="1" baseline="30000" dirty="0">
                <a:latin typeface="Times New Roman"/>
                <a:ea typeface="Gungsuh"/>
              </a:rPr>
              <a:t>-</a:t>
            </a:r>
            <a:r>
              <a:rPr lang="en-GB" sz="2400" dirty="0">
                <a:latin typeface="Times New Roman"/>
                <a:ea typeface="Gungsuh"/>
              </a:rPr>
              <a:t> </a:t>
            </a:r>
            <a:r>
              <a:rPr lang="en-GB" sz="2800" dirty="0">
                <a:latin typeface="Times New Roman"/>
                <a:ea typeface="Gungsuh"/>
              </a:rPr>
              <a:t>to form ammonium Cl</a:t>
            </a:r>
            <a:r>
              <a:rPr lang="en-GB" sz="2800" baseline="30000" dirty="0">
                <a:latin typeface="Times New Roman"/>
                <a:ea typeface="Gungsuh"/>
              </a:rPr>
              <a:t>-</a:t>
            </a:r>
            <a:r>
              <a:rPr lang="en-GB" sz="2400" dirty="0">
                <a:latin typeface="Times New Roman"/>
                <a:ea typeface="Gungsuh"/>
              </a:rPr>
              <a:t> </a:t>
            </a:r>
            <a:r>
              <a:rPr lang="en-GB" sz="2800" dirty="0">
                <a:latin typeface="Times New Roman"/>
                <a:ea typeface="Gungsuh"/>
              </a:rPr>
              <a:t>and excreted in urine</a:t>
            </a:r>
            <a:r>
              <a:rPr lang="en-GB" sz="2800" dirty="0" smtClean="0">
                <a:latin typeface="Times New Roman"/>
                <a:ea typeface="Gungsuh"/>
              </a:rPr>
              <a:t>.</a:t>
            </a:r>
          </a:p>
          <a:p>
            <a:pPr lvl="0" algn="just">
              <a:lnSpc>
                <a:spcPct val="130000"/>
              </a:lnSpc>
              <a:spcBef>
                <a:spcPts val="0"/>
              </a:spcBef>
              <a:buFont typeface="Times New Roman"/>
              <a:buChar char="-"/>
            </a:pPr>
            <a:endParaRPr lang="en-US" sz="2400" dirty="0">
              <a:latin typeface="Times New Roman"/>
              <a:ea typeface="SimSun"/>
            </a:endParaRPr>
          </a:p>
          <a:p>
            <a:pPr marL="0" lvl="0" indent="0" algn="just">
              <a:lnSpc>
                <a:spcPct val="130000"/>
              </a:lnSpc>
              <a:spcBef>
                <a:spcPts val="0"/>
              </a:spcBef>
              <a:buNone/>
              <a:tabLst>
                <a:tab pos="360045" algn="l"/>
              </a:tabLst>
            </a:pPr>
            <a:r>
              <a:rPr lang="en-GB" sz="2800" b="1" u="heavy" dirty="0">
                <a:latin typeface="Bookman Old Style"/>
                <a:ea typeface="Gungsuh"/>
              </a:rPr>
              <a:t>Conclusion:</a:t>
            </a:r>
            <a:r>
              <a:rPr lang="en-GB" sz="2800" dirty="0">
                <a:latin typeface="Times New Roman"/>
                <a:ea typeface="Gungsuh"/>
              </a:rPr>
              <a:t> Ammonia (NH</a:t>
            </a:r>
            <a:r>
              <a:rPr lang="en-GB" sz="2800" baseline="-25000" dirty="0">
                <a:latin typeface="Times New Roman"/>
                <a:ea typeface="Gungsuh"/>
              </a:rPr>
              <a:t>3</a:t>
            </a:r>
            <a:r>
              <a:rPr lang="en-GB" sz="2800" dirty="0">
                <a:latin typeface="Times New Roman"/>
                <a:ea typeface="Gungsuh"/>
              </a:rPr>
              <a:t>) </a:t>
            </a:r>
            <a:r>
              <a:rPr lang="en-GB" sz="2800" b="1" dirty="0">
                <a:latin typeface="Times New Roman"/>
                <a:ea typeface="Gungsuh"/>
              </a:rPr>
              <a:t>traps</a:t>
            </a:r>
            <a:r>
              <a:rPr lang="en-GB" sz="2800" dirty="0">
                <a:latin typeface="Times New Roman"/>
                <a:ea typeface="Gungsuh"/>
              </a:rPr>
              <a:t> H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 and excreted in urine as NH</a:t>
            </a:r>
            <a:r>
              <a:rPr lang="en-GB" sz="2800" baseline="-25000" dirty="0">
                <a:latin typeface="Times New Roman"/>
                <a:ea typeface="Gungsuh"/>
              </a:rPr>
              <a:t>4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. If H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 is not removed, pH in urine reaches below </a:t>
            </a:r>
            <a:r>
              <a:rPr lang="en-GB" sz="2800" b="1" dirty="0">
                <a:latin typeface="Times New Roman"/>
                <a:ea typeface="Gungsuh"/>
              </a:rPr>
              <a:t>4.5</a:t>
            </a:r>
            <a:r>
              <a:rPr lang="en-GB" sz="2800" dirty="0">
                <a:latin typeface="Times New Roman"/>
                <a:ea typeface="Gungsuh"/>
              </a:rPr>
              <a:t> with no further H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 secretion against this high H</a:t>
            </a:r>
            <a:r>
              <a:rPr lang="en-GB" sz="2800" baseline="30000" dirty="0">
                <a:latin typeface="Times New Roman"/>
                <a:ea typeface="Gungsuh"/>
              </a:rPr>
              <a:t>+</a:t>
            </a:r>
            <a:r>
              <a:rPr lang="en-GB" sz="2800" dirty="0">
                <a:latin typeface="Times New Roman"/>
                <a:ea typeface="Gungsuh"/>
              </a:rPr>
              <a:t> gradient </a:t>
            </a:r>
            <a:r>
              <a:rPr lang="en-GB" sz="2800" dirty="0">
                <a:latin typeface="Times New Roman"/>
                <a:ea typeface="Gungsuh"/>
                <a:sym typeface="Wingdings"/>
              </a:rPr>
              <a:t></a:t>
            </a:r>
            <a:r>
              <a:rPr lang="en-GB" sz="2800" dirty="0">
                <a:latin typeface="Times New Roman"/>
                <a:ea typeface="Gungsuh"/>
              </a:rPr>
              <a:t> </a:t>
            </a:r>
            <a:r>
              <a:rPr lang="en-GB" sz="2800" b="1" i="1" dirty="0" err="1">
                <a:latin typeface="Times New Roman"/>
                <a:ea typeface="Gungsuh"/>
              </a:rPr>
              <a:t>acidaemia</a:t>
            </a:r>
            <a:r>
              <a:rPr lang="en-GB" sz="2800" b="1" i="1" dirty="0">
                <a:latin typeface="Times New Roman"/>
                <a:ea typeface="Gungsuh"/>
              </a:rPr>
              <a:t> &amp; death </a:t>
            </a:r>
            <a:r>
              <a:rPr lang="en-GB" sz="2800" b="1" dirty="0">
                <a:latin typeface="Times New Roman"/>
                <a:ea typeface="Gungsuh"/>
              </a:rPr>
              <a:t>(= Life saving adaptation mech. against </a:t>
            </a:r>
            <a:r>
              <a:rPr lang="en-GB" sz="2800" b="1" dirty="0" err="1">
                <a:latin typeface="Times New Roman"/>
                <a:ea typeface="Gungsuh"/>
              </a:rPr>
              <a:t>acidaemia</a:t>
            </a:r>
            <a:r>
              <a:rPr lang="en-GB" sz="2800" b="1" dirty="0">
                <a:latin typeface="Times New Roman"/>
                <a:ea typeface="Gungsuh"/>
              </a:rPr>
              <a:t>).</a:t>
            </a:r>
            <a:endParaRPr lang="en-US" sz="2400" dirty="0">
              <a:latin typeface="Times New Roman"/>
              <a:ea typeface="SimSun"/>
            </a:endParaRPr>
          </a:p>
          <a:p>
            <a:pPr lvl="0" algn="just">
              <a:lnSpc>
                <a:spcPct val="140000"/>
              </a:lnSpc>
              <a:spcBef>
                <a:spcPts val="0"/>
              </a:spcBef>
              <a:buSzPts val="1400"/>
              <a:buFont typeface="Wingdings"/>
              <a:buChar char=""/>
            </a:pPr>
            <a:endParaRPr lang="en-US" sz="3600" dirty="0">
              <a:effectLst/>
              <a:latin typeface="Times New Roman"/>
              <a:ea typeface="SimSu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28" y="0"/>
            <a:ext cx="8839200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79661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1289</TotalTime>
  <Words>907</Words>
  <Application>Microsoft Office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1_Office Theme</vt:lpstr>
      <vt:lpstr>Reabsorption &amp; secretion  Part - III</vt:lpstr>
      <vt:lpstr>RENAL HANDLING OF H+ &amp; HCO3-</vt:lpstr>
      <vt:lpstr>Renal Handling of H+ &amp; HCO3- in PCT</vt:lpstr>
      <vt:lpstr>PowerPoint Presentation</vt:lpstr>
      <vt:lpstr>This mechanism is characterized by:</vt:lpstr>
      <vt:lpstr>This mechanism is characterized by:</vt:lpstr>
      <vt:lpstr>Mechanism in late DCT &amp; CD</vt:lpstr>
      <vt:lpstr>B- Formation of Ammonium salts  in PCT &amp; DCT (Na+ independent)</vt:lpstr>
      <vt:lpstr>PowerPoint Presentation</vt:lpstr>
      <vt:lpstr>FACTORS AFFECTING  H+ SECRETION</vt:lpstr>
      <vt:lpstr>Renal regulation of pH</vt:lpstr>
      <vt:lpstr>Urine pH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Mujeeb</dc:creator>
  <cp:lastModifiedBy>Hani Mohammed</cp:lastModifiedBy>
  <cp:revision>168</cp:revision>
  <dcterms:created xsi:type="dcterms:W3CDTF">2013-08-26T08:29:22Z</dcterms:created>
  <dcterms:modified xsi:type="dcterms:W3CDTF">2016-04-26T08:14:26Z</dcterms:modified>
</cp:coreProperties>
</file>